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76" r:id="rId2"/>
    <p:sldId id="325" r:id="rId3"/>
    <p:sldId id="311" r:id="rId4"/>
    <p:sldId id="310" r:id="rId5"/>
    <p:sldId id="303" r:id="rId6"/>
    <p:sldId id="294" r:id="rId7"/>
    <p:sldId id="321" r:id="rId8"/>
    <p:sldId id="320" r:id="rId9"/>
    <p:sldId id="323" r:id="rId10"/>
    <p:sldId id="314" r:id="rId11"/>
    <p:sldId id="322" r:id="rId12"/>
    <p:sldId id="326" r:id="rId13"/>
    <p:sldId id="332" r:id="rId14"/>
    <p:sldId id="327" r:id="rId15"/>
    <p:sldId id="306" r:id="rId16"/>
    <p:sldId id="307" r:id="rId17"/>
    <p:sldId id="319" r:id="rId18"/>
    <p:sldId id="334" r:id="rId19"/>
    <p:sldId id="308" r:id="rId20"/>
    <p:sldId id="309" r:id="rId21"/>
    <p:sldId id="315" r:id="rId22"/>
    <p:sldId id="324" r:id="rId23"/>
    <p:sldId id="328" r:id="rId24"/>
    <p:sldId id="329" r:id="rId25"/>
    <p:sldId id="335" r:id="rId26"/>
    <p:sldId id="336" r:id="rId27"/>
  </p:sldIdLst>
  <p:sldSz cx="10693400" cy="7561263"/>
  <p:notesSz cx="6662738" cy="983297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2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6" autoAdjust="0"/>
    <p:restoredTop sz="94660"/>
  </p:normalViewPr>
  <p:slideViewPr>
    <p:cSldViewPr>
      <p:cViewPr varScale="1">
        <p:scale>
          <a:sx n="103" d="100"/>
          <a:sy n="103" d="100"/>
        </p:scale>
        <p:origin x="-1278" y="-102"/>
      </p:cViewPr>
      <p:guideLst>
        <p:guide orient="horz" pos="2382"/>
        <p:guide pos="13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PISA%202009%20do%20druku%2020110127-0205\PISA%202009%20R1_wykresy%20uzupelnienie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PISA%202009%20do%20druku%2020110127-0205\PISA%202009%20R1_wykresy%20uzupelnieni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esktop\PEN\PISA%202009%20do%20druku%2020110127-0205\PISA%202009%20R6%20Spo&#322;eczne%20uwarunkowania%20wykr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esktop\PEN\PISA%202009%20do%20druku%2020110127-0205\PISA%202009%20R6%20Spo&#322;eczne%20uwarunkowania%20wykr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ytkownik\Desktop\ca&#322;o&#347;&#263;\materia&#322;y%20do%20moich%20wykres&#243;w\Uczniowie%20na%20poszczeg&#243;lnych%20poziomach%20w%20latach%202000_20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5.196419706401572E-2"/>
          <c:y val="3.7762518707405955E-2"/>
          <c:w val="0.94206283080492526"/>
          <c:h val="0.7123501276778836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i rozumowanie 2009</c:v>
                </c:pt>
              </c:strCache>
            </c:strRef>
          </c:tx>
          <c:spPr>
            <a:solidFill>
              <a:srgbClr val="0070C0"/>
            </a:solidFill>
          </c:spPr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Holandia</c:v>
                </c:pt>
                <c:pt idx="3">
                  <c:v>Polska</c:v>
                </c:pt>
                <c:pt idx="4">
                  <c:v>Dania</c:v>
                </c:pt>
                <c:pt idx="5">
                  <c:v>Irlandia</c:v>
                </c:pt>
                <c:pt idx="6">
                  <c:v>Szwecja</c:v>
                </c:pt>
                <c:pt idx="7">
                  <c:v>Węgry</c:v>
                </c:pt>
                <c:pt idx="8">
                  <c:v>Łotwa</c:v>
                </c:pt>
                <c:pt idx="9">
                  <c:v>Portugalia</c:v>
                </c:pt>
                <c:pt idx="10">
                  <c:v>Belgia</c:v>
                </c:pt>
                <c:pt idx="11">
                  <c:v>Wielka Brytania</c:v>
                </c:pt>
                <c:pt idx="12">
                  <c:v>Niemcy</c:v>
                </c:pt>
                <c:pt idx="13">
                  <c:v>Hiszpania</c:v>
                </c:pt>
                <c:pt idx="14">
                  <c:v>Francja</c:v>
                </c:pt>
                <c:pt idx="15">
                  <c:v>Włochy</c:v>
                </c:pt>
                <c:pt idx="16">
                  <c:v>Słowenia</c:v>
                </c:pt>
                <c:pt idx="17">
                  <c:v>Grecja</c:v>
                </c:pt>
                <c:pt idx="18">
                  <c:v>Słowacja</c:v>
                </c:pt>
                <c:pt idx="19">
                  <c:v>Czechy</c:v>
                </c:pt>
                <c:pt idx="20">
                  <c:v>Litwa</c:v>
                </c:pt>
                <c:pt idx="21">
                  <c:v>Luksemburg</c:v>
                </c:pt>
                <c:pt idx="22">
                  <c:v>Austria</c:v>
                </c:pt>
                <c:pt idx="23">
                  <c:v>Rumunia</c:v>
                </c:pt>
                <c:pt idx="24">
                  <c:v>Bułgaria</c:v>
                </c:pt>
              </c:strCache>
            </c:strRef>
          </c:cat>
          <c:val>
            <c:numRef>
              <c:f>Arkusz1!$B$2:$B$26</c:f>
              <c:numCache>
                <c:formatCode>0.0</c:formatCode>
                <c:ptCount val="25"/>
                <c:pt idx="0">
                  <c:v>8.1087243282134409</c:v>
                </c:pt>
                <c:pt idx="1">
                  <c:v>13.332655359208074</c:v>
                </c:pt>
                <c:pt idx="2">
                  <c:v>14.314964006236</c:v>
                </c:pt>
                <c:pt idx="3">
                  <c:v>15.032062124156605</c:v>
                </c:pt>
                <c:pt idx="4">
                  <c:v>15.217950036691818</c:v>
                </c:pt>
                <c:pt idx="5">
                  <c:v>17.249182701506321</c:v>
                </c:pt>
                <c:pt idx="6">
                  <c:v>17.439302253682282</c:v>
                </c:pt>
                <c:pt idx="7">
                  <c:v>17.552553858790759</c:v>
                </c:pt>
                <c:pt idx="8">
                  <c:v>17.578917593255881</c:v>
                </c:pt>
                <c:pt idx="9">
                  <c:v>17.61973187706521</c:v>
                </c:pt>
                <c:pt idx="10">
                  <c:v>17.742598035422859</c:v>
                </c:pt>
                <c:pt idx="11">
                  <c:v>18.440513506397416</c:v>
                </c:pt>
                <c:pt idx="12">
                  <c:v>18.466724115398272</c:v>
                </c:pt>
                <c:pt idx="13">
                  <c:v>19.55939543104461</c:v>
                </c:pt>
                <c:pt idx="14">
                  <c:v>19.752141177126489</c:v>
                </c:pt>
                <c:pt idx="15">
                  <c:v>21.023119035347886</c:v>
                </c:pt>
                <c:pt idx="16">
                  <c:v>21.20040265654173</c:v>
                </c:pt>
                <c:pt idx="17">
                  <c:v>21.321657793910155</c:v>
                </c:pt>
                <c:pt idx="18">
                  <c:v>22.194528757655995</c:v>
                </c:pt>
                <c:pt idx="19">
                  <c:v>23.054675011791236</c:v>
                </c:pt>
                <c:pt idx="20">
                  <c:v>24.363181212865989</c:v>
                </c:pt>
                <c:pt idx="21">
                  <c:v>26.040799413635245</c:v>
                </c:pt>
                <c:pt idx="22">
                  <c:v>27.576311844351689</c:v>
                </c:pt>
                <c:pt idx="23">
                  <c:v>40.399736798886536</c:v>
                </c:pt>
                <c:pt idx="24">
                  <c:v>40.987348041938176</c:v>
                </c:pt>
              </c:numCache>
            </c:numRef>
          </c:val>
        </c:ser>
        <c:gapWidth val="75"/>
        <c:overlap val="-25"/>
        <c:axId val="88029440"/>
        <c:axId val="88043520"/>
      </c:barChart>
      <c:lineChart>
        <c:grouping val="standard"/>
        <c:ser>
          <c:idx val="1"/>
          <c:order val="1"/>
          <c:tx>
            <c:strRef>
              <c:f>Arkusz1!$C$1</c:f>
              <c:strCache>
                <c:ptCount val="1"/>
                <c:pt idx="0">
                  <c:v>Czytanie i rozumowanie 2010</c:v>
                </c:pt>
              </c:strCache>
            </c:strRef>
          </c:tx>
          <c:spPr>
            <a:ln>
              <a:solidFill>
                <a:srgbClr val="FF0000">
                  <a:alpha val="50000"/>
                </a:srgbClr>
              </a:solidFill>
            </a:ln>
          </c:spPr>
          <c:marker>
            <c:symbol val="none"/>
          </c:marker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Holandia</c:v>
                </c:pt>
                <c:pt idx="3">
                  <c:v>Polska</c:v>
                </c:pt>
                <c:pt idx="4">
                  <c:v>Dania</c:v>
                </c:pt>
                <c:pt idx="5">
                  <c:v>Irlandia</c:v>
                </c:pt>
                <c:pt idx="6">
                  <c:v>Szwecja</c:v>
                </c:pt>
                <c:pt idx="7">
                  <c:v>Węgry</c:v>
                </c:pt>
                <c:pt idx="8">
                  <c:v>Łotwa</c:v>
                </c:pt>
                <c:pt idx="9">
                  <c:v>Portugalia</c:v>
                </c:pt>
                <c:pt idx="10">
                  <c:v>Belgia</c:v>
                </c:pt>
                <c:pt idx="11">
                  <c:v>Wielka Brytania</c:v>
                </c:pt>
                <c:pt idx="12">
                  <c:v>Niemcy</c:v>
                </c:pt>
                <c:pt idx="13">
                  <c:v>Hiszpania</c:v>
                </c:pt>
                <c:pt idx="14">
                  <c:v>Francja</c:v>
                </c:pt>
                <c:pt idx="15">
                  <c:v>Włochy</c:v>
                </c:pt>
                <c:pt idx="16">
                  <c:v>Słowenia</c:v>
                </c:pt>
                <c:pt idx="17">
                  <c:v>Grecja</c:v>
                </c:pt>
                <c:pt idx="18">
                  <c:v>Słowacja</c:v>
                </c:pt>
                <c:pt idx="19">
                  <c:v>Czechy</c:v>
                </c:pt>
                <c:pt idx="20">
                  <c:v>Litwa</c:v>
                </c:pt>
                <c:pt idx="21">
                  <c:v>Luksemburg</c:v>
                </c:pt>
                <c:pt idx="22">
                  <c:v>Austria</c:v>
                </c:pt>
                <c:pt idx="23">
                  <c:v>Rumunia</c:v>
                </c:pt>
                <c:pt idx="24">
                  <c:v>Bułgaria</c:v>
                </c:pt>
              </c:strCache>
            </c:strRef>
          </c:cat>
          <c:val>
            <c:numRef>
              <c:f>Arkusz1!$C$2:$C$26</c:f>
              <c:numCache>
                <c:formatCode>General</c:formatCode>
                <c:ptCount val="2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</c:numCache>
            </c:numRef>
          </c:val>
        </c:ser>
        <c:marker val="1"/>
        <c:axId val="88029440"/>
        <c:axId val="88043520"/>
      </c:lineChart>
      <c:catAx>
        <c:axId val="88029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88043520"/>
        <c:crosses val="autoZero"/>
        <c:auto val="1"/>
        <c:lblAlgn val="ctr"/>
        <c:lblOffset val="100"/>
      </c:catAx>
      <c:valAx>
        <c:axId val="8804352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0"/>
        <c:majorTickMark val="none"/>
        <c:tickLblPos val="nextTo"/>
        <c:spPr>
          <a:ln w="9525">
            <a:solidFill>
              <a:schemeClr val="accent1"/>
            </a:solidFill>
          </a:ln>
        </c:spPr>
        <c:crossAx val="88029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166455470500837"/>
          <c:y val="5.37404405084283E-2"/>
          <c:w val="0.83187679881993259"/>
          <c:h val="0.8094109385780256"/>
        </c:manualLayout>
      </c:layout>
      <c:scatterChart>
        <c:scatterStyle val="lineMarker"/>
        <c:ser>
          <c:idx val="0"/>
          <c:order val="0"/>
          <c:tx>
            <c:strRef>
              <c:f>'F:\PISA 2009 do druku 20110127-0205\[PISA 2009 R1 bezrobocie.xlsx]Data'!$Q$2</c:f>
              <c:strCache>
                <c:ptCount val="1"/>
                <c:pt idx="0">
                  <c:v>Austria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l"/>
            <c:showSerName val="1"/>
          </c:dLbls>
          <c:xVal>
            <c:numRef>
              <c:f>'F:\PISA 2009 do druku 20110127-0205\[PISA 2009 R1 bezrobocie.xlsx]Data'!$R$2</c:f>
              <c:numCache>
                <c:formatCode>General</c:formatCode>
                <c:ptCount val="1"/>
                <c:pt idx="0">
                  <c:v>492.05600684330705</c:v>
                </c:pt>
              </c:numCache>
            </c:numRef>
          </c:xVal>
          <c:yVal>
            <c:numRef>
              <c:f>'F:\PISA 2009 do druku 20110127-0205\[PISA 2009 R1 bezrobocie.xlsx]Data'!$S$2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"/>
          <c:tx>
            <c:strRef>
              <c:f>'F:\PISA 2009 do druku 20110127-0205\[PISA 2009 R1 bezrobocie.xlsx]Data'!$Q$3</c:f>
              <c:strCache>
                <c:ptCount val="1"/>
                <c:pt idx="0">
                  <c:v>Belgia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r"/>
            <c:showSerName val="1"/>
          </c:dLbls>
          <c:xVal>
            <c:numRef>
              <c:f>'F:\PISA 2009 do druku 20110127-0205\[PISA 2009 R1 bezrobocie.xlsx]Data'!$R$3</c:f>
              <c:numCache>
                <c:formatCode>General</c:formatCode>
                <c:ptCount val="1"/>
                <c:pt idx="0">
                  <c:v>507.12589052998686</c:v>
                </c:pt>
              </c:numCache>
            </c:numRef>
          </c:xVal>
          <c:yVal>
            <c:numRef>
              <c:f>'F:\PISA 2009 do druku 20110127-0205\[PISA 2009 R1 bezrobocie.xlsx]Data'!$S$3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</c:ser>
        <c:ser>
          <c:idx val="2"/>
          <c:order val="2"/>
          <c:tx>
            <c:strRef>
              <c:f>'F:\PISA 2009 do druku 20110127-0205\[PISA 2009 R1 bezrobocie.xlsx]Data'!$Q$7</c:f>
              <c:strCache>
                <c:ptCount val="1"/>
                <c:pt idx="0">
                  <c:v>Czechy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r"/>
            <c:showSerName val="1"/>
          </c:dLbls>
          <c:xVal>
            <c:numRef>
              <c:f>'F:\PISA 2009 do druku 20110127-0205\[PISA 2009 R1 bezrobocie.xlsx]Data'!$R$7</c:f>
              <c:numCache>
                <c:formatCode>General</c:formatCode>
                <c:ptCount val="1"/>
                <c:pt idx="0">
                  <c:v>491.57703210576881</c:v>
                </c:pt>
              </c:numCache>
            </c:numRef>
          </c:xVal>
          <c:yVal>
            <c:numRef>
              <c:f>'F:\PISA 2009 do druku 20110127-0205\[PISA 2009 R1 bezrobocie.xlsx]Data'!$S$7</c:f>
              <c:numCache>
                <c:formatCode>General</c:formatCode>
                <c:ptCount val="1"/>
                <c:pt idx="0">
                  <c:v>4.2</c:v>
                </c:pt>
              </c:numCache>
            </c:numRef>
          </c:yVal>
        </c:ser>
        <c:ser>
          <c:idx val="3"/>
          <c:order val="3"/>
          <c:tx>
            <c:strRef>
              <c:f>'F:\PISA 2009 do druku 20110127-0205\[PISA 2009 R1 bezrobocie.xlsx]Data'!$Q$8</c:f>
              <c:strCache>
                <c:ptCount val="1"/>
                <c:pt idx="0">
                  <c:v>Dania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bezrobocie.xlsx]Data'!$R$8</c:f>
              <c:numCache>
                <c:formatCode>General</c:formatCode>
                <c:ptCount val="1"/>
                <c:pt idx="0">
                  <c:v>496.87096632112576</c:v>
                </c:pt>
              </c:numCache>
            </c:numRef>
          </c:xVal>
          <c:yVal>
            <c:numRef>
              <c:f>'F:\PISA 2009 do druku 20110127-0205\[PISA 2009 R1 bezrobocie.xlsx]Data'!$S$8</c:f>
              <c:numCache>
                <c:formatCode>General</c:formatCode>
                <c:ptCount val="1"/>
                <c:pt idx="0">
                  <c:v>0.9</c:v>
                </c:pt>
              </c:numCache>
            </c:numRef>
          </c:yVal>
        </c:ser>
        <c:ser>
          <c:idx val="4"/>
          <c:order val="4"/>
          <c:tx>
            <c:strRef>
              <c:f>'F:\PISA 2009 do druku 20110127-0205\[PISA 2009 R1 bezrobocie.xlsx]Data'!$Q$10</c:f>
              <c:strCache>
                <c:ptCount val="1"/>
                <c:pt idx="0">
                  <c:v>Finlandia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bezrobocie.xlsx]Data'!$R$10</c:f>
              <c:numCache>
                <c:formatCode>General</c:formatCode>
                <c:ptCount val="1"/>
                <c:pt idx="0">
                  <c:v>546.4691446229574</c:v>
                </c:pt>
              </c:numCache>
            </c:numRef>
          </c:xVal>
          <c:yVal>
            <c:numRef>
              <c:f>'F:\PISA 2009 do druku 20110127-0205\[PISA 2009 R1 bezrobocie.xlsx]Data'!$S$10</c:f>
              <c:numCache>
                <c:formatCode>General</c:formatCode>
                <c:ptCount val="1"/>
                <c:pt idx="0">
                  <c:v>2.8</c:v>
                </c:pt>
              </c:numCache>
            </c:numRef>
          </c:yVal>
        </c:ser>
        <c:ser>
          <c:idx val="5"/>
          <c:order val="5"/>
          <c:tx>
            <c:strRef>
              <c:f>'F:\PISA 2009 do druku 20110127-0205\[PISA 2009 R1 bezrobocie.xlsx]Data'!$Q$12</c:f>
              <c:strCache>
                <c:ptCount val="1"/>
                <c:pt idx="0">
                  <c:v>Francja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l"/>
            <c:showSerName val="1"/>
          </c:dLbls>
          <c:xVal>
            <c:numRef>
              <c:f>'F:\PISA 2009 do druku 20110127-0205\[PISA 2009 R1 bezrobocie.xlsx]Data'!$R$12</c:f>
              <c:numCache>
                <c:formatCode>General</c:formatCode>
                <c:ptCount val="1"/>
                <c:pt idx="0">
                  <c:v>504.74238823849134</c:v>
                </c:pt>
              </c:numCache>
            </c:numRef>
          </c:xVal>
          <c:yVal>
            <c:numRef>
              <c:f>'F:\PISA 2009 do druku 20110127-0205\[PISA 2009 R1 bezrobocie.xlsx]Data'!$S$12</c:f>
              <c:numCache>
                <c:formatCode>General</c:formatCode>
                <c:ptCount val="1"/>
                <c:pt idx="0">
                  <c:v>3.5</c:v>
                </c:pt>
              </c:numCache>
            </c:numRef>
          </c:yVal>
        </c:ser>
        <c:ser>
          <c:idx val="6"/>
          <c:order val="6"/>
          <c:tx>
            <c:strRef>
              <c:f>'F:\PISA 2009 do druku 20110127-0205\[PISA 2009 R1 bezrobocie.xlsx]Data'!$Q$13</c:f>
              <c:strCache>
                <c:ptCount val="1"/>
                <c:pt idx="0">
                  <c:v>Niemcy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bezrobocie.xlsx]Data'!$R$13</c:f>
              <c:numCache>
                <c:formatCode>General</c:formatCode>
                <c:ptCount val="1"/>
                <c:pt idx="0">
                  <c:v>483.99082376623448</c:v>
                </c:pt>
              </c:numCache>
            </c:numRef>
          </c:xVal>
          <c:yVal>
            <c:numRef>
              <c:f>'F:\PISA 2009 do druku 20110127-0205\[PISA 2009 R1 bezrobocie.xlsx]Data'!$S$13</c:f>
              <c:numCache>
                <c:formatCode>General</c:formatCode>
                <c:ptCount val="1"/>
                <c:pt idx="0">
                  <c:v>3.8</c:v>
                </c:pt>
              </c:numCache>
            </c:numRef>
          </c:yVal>
        </c:ser>
        <c:ser>
          <c:idx val="8"/>
          <c:order val="7"/>
          <c:tx>
            <c:strRef>
              <c:f>'F:\PISA 2009 do druku 20110127-0205\[PISA 2009 R1 bezrobocie.xlsx]Data'!$Q$15</c:f>
              <c:strCache>
                <c:ptCount val="1"/>
                <c:pt idx="0">
                  <c:v>Węgry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bezrobocie.xlsx]Data'!$R$15</c:f>
              <c:numCache>
                <c:formatCode>General</c:formatCode>
                <c:ptCount val="1"/>
                <c:pt idx="0">
                  <c:v>479.96677781718063</c:v>
                </c:pt>
              </c:numCache>
            </c:numRef>
          </c:xVal>
          <c:yVal>
            <c:numRef>
              <c:f>'F:\PISA 2009 do druku 20110127-0205\[PISA 2009 R1 bezrobocie.xlsx]Data'!$S$15</c:f>
              <c:numCache>
                <c:formatCode>General</c:formatCode>
                <c:ptCount val="1"/>
                <c:pt idx="0">
                  <c:v>3.1</c:v>
                </c:pt>
              </c:numCache>
            </c:numRef>
          </c:yVal>
        </c:ser>
        <c:ser>
          <c:idx val="9"/>
          <c:order val="8"/>
          <c:tx>
            <c:strRef>
              <c:f>'F:\PISA 2009 do druku 20110127-0205\[PISA 2009 R1 bezrobocie.xlsx]Data'!$Q$17</c:f>
              <c:strCache>
                <c:ptCount val="1"/>
                <c:pt idx="0">
                  <c:v>Irlandia</c:v>
                </c:pt>
              </c:strCache>
            </c:strRef>
          </c:tx>
          <c:spPr>
            <a:ln w="19050">
              <a:noFill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bezrobocie.xlsx]Data'!$R$17</c:f>
              <c:numCache>
                <c:formatCode>General</c:formatCode>
                <c:ptCount val="1"/>
                <c:pt idx="0">
                  <c:v>526.668649337734</c:v>
                </c:pt>
              </c:numCache>
            </c:numRef>
          </c:xVal>
          <c:yVal>
            <c:numRef>
              <c:f>'F:\PISA 2009 do druku 20110127-0205\[PISA 2009 R1 bezrobocie.xlsx]Data'!$S$17</c:f>
              <c:numCache>
                <c:formatCode>General</c:formatCode>
                <c:ptCount val="1"/>
                <c:pt idx="0">
                  <c:v>1.6</c:v>
                </c:pt>
              </c:numCache>
            </c:numRef>
          </c:yVal>
        </c:ser>
        <c:ser>
          <c:idx val="7"/>
          <c:order val="9"/>
          <c:tx>
            <c:strRef>
              <c:f>'F:\PISA 2009 do druku 20110127-0205\[PISA 2009 R1 bezrobocie.xlsx]Data'!$Q$18</c:f>
              <c:strCache>
                <c:ptCount val="1"/>
                <c:pt idx="0">
                  <c:v>Włochy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bezrobocie.xlsx]Data'!$R$18</c:f>
              <c:numCache>
                <c:formatCode>General</c:formatCode>
                <c:ptCount val="1"/>
                <c:pt idx="0">
                  <c:v>487.46964533873216</c:v>
                </c:pt>
              </c:numCache>
            </c:numRef>
          </c:xVal>
          <c:yVal>
            <c:numRef>
              <c:f>'F:\PISA 2009 do druku 20110127-0205\[PISA 2009 R1 bezrobocie.xlsx]Data'!$S$18</c:f>
              <c:numCache>
                <c:formatCode>General</c:formatCode>
                <c:ptCount val="1"/>
                <c:pt idx="0">
                  <c:v>6.3</c:v>
                </c:pt>
              </c:numCache>
            </c:numRef>
          </c:yVal>
        </c:ser>
        <c:ser>
          <c:idx val="10"/>
          <c:order val="10"/>
          <c:tx>
            <c:strRef>
              <c:f>'F:\PISA 2009 do druku 20110127-0205\[PISA 2009 R1 bezrobocie.xlsx]Data'!$Q$19</c:f>
              <c:strCache>
                <c:ptCount val="1"/>
                <c:pt idx="0">
                  <c:v>Japonia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bezrobocie.xlsx]Data'!$R$19</c:f>
              <c:numCache>
                <c:formatCode>General</c:formatCode>
                <c:ptCount val="1"/>
                <c:pt idx="0">
                  <c:v>522.23492849495915</c:v>
                </c:pt>
              </c:numCache>
            </c:numRef>
          </c:xVal>
          <c:yVal>
            <c:numRef>
              <c:f>'F:\PISA 2009 do druku 20110127-0205\[PISA 2009 R1 bezrobocie.xlsx]Data'!$S$19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11"/>
          <c:order val="11"/>
          <c:tx>
            <c:strRef>
              <c:f>'F:\PISA 2009 do druku 20110127-0205\[PISA 2009 R1 bezrobocie.xlsx]Data'!$Q$25</c:f>
              <c:strCache>
                <c:ptCount val="1"/>
                <c:pt idx="0">
                  <c:v>Norwegia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l"/>
            <c:showSerName val="1"/>
          </c:dLbls>
          <c:xVal>
            <c:numRef>
              <c:f>'F:\PISA 2009 do druku 20110127-0205\[PISA 2009 R1 bezrobocie.xlsx]Data'!$R$25</c:f>
              <c:numCache>
                <c:formatCode>General</c:formatCode>
                <c:ptCount val="1"/>
                <c:pt idx="0">
                  <c:v>505.28098876447223</c:v>
                </c:pt>
              </c:numCache>
            </c:numRef>
          </c:xVal>
          <c:yVal>
            <c:numRef>
              <c:f>'F:\PISA 2009 do druku 20110127-0205\[PISA 2009 R1 bezrobocie.xlsx]Data'!$S$25</c:f>
              <c:numCache>
                <c:formatCode>General</c:formatCode>
                <c:ptCount val="1"/>
                <c:pt idx="0">
                  <c:v>0.30000000000000032</c:v>
                </c:pt>
              </c:numCache>
            </c:numRef>
          </c:yVal>
        </c:ser>
        <c:ser>
          <c:idx val="12"/>
          <c:order val="12"/>
          <c:tx>
            <c:strRef>
              <c:f>'F:\PISA 2009 do druku 20110127-0205\[PISA 2009 R1 bezrobocie.xlsx]Data'!$Q$26</c:f>
              <c:strCache>
                <c:ptCount val="1"/>
                <c:pt idx="0">
                  <c:v>Polska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bezrobocie.xlsx]Data'!$R$26</c:f>
              <c:numCache>
                <c:formatCode>General</c:formatCode>
                <c:ptCount val="1"/>
                <c:pt idx="0">
                  <c:v>479.12168796032796</c:v>
                </c:pt>
              </c:numCache>
            </c:numRef>
          </c:xVal>
          <c:yVal>
            <c:numRef>
              <c:f>'F:\PISA 2009 do druku 20110127-0205\[PISA 2009 R1 bezrobocie.xlsx]Data'!$S$26</c:f>
              <c:numCache>
                <c:formatCode>General</c:formatCode>
                <c:ptCount val="1"/>
                <c:pt idx="0">
                  <c:v>7.4</c:v>
                </c:pt>
              </c:numCache>
            </c:numRef>
          </c:yVal>
        </c:ser>
        <c:ser>
          <c:idx val="13"/>
          <c:order val="13"/>
          <c:tx>
            <c:strRef>
              <c:f>'F:\PISA 2009 do druku 20110127-0205\[PISA 2009 R1 bezrobocie.xlsx]Data'!$Q$27</c:f>
              <c:strCache>
                <c:ptCount val="1"/>
                <c:pt idx="0">
                  <c:v>Portugalia</c:v>
                </c:pt>
              </c:strCache>
            </c:strRef>
          </c:tx>
          <c:spPr>
            <a:ln w="19050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ysClr val="windowText" lastClr="000000"/>
                </a:solidFill>
              </c:spPr>
            </c:marker>
          </c:dPt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bezrobocie.xlsx]Data'!$R$27</c:f>
              <c:numCache>
                <c:formatCode>General</c:formatCode>
                <c:ptCount val="1"/>
                <c:pt idx="0">
                  <c:v>470.15462206587432</c:v>
                </c:pt>
              </c:numCache>
            </c:numRef>
          </c:xVal>
          <c:yVal>
            <c:numRef>
              <c:f>'F:\PISA 2009 do druku 20110127-0205\[PISA 2009 R1 bezrobocie.xlsx]Data'!$S$27</c:f>
              <c:numCache>
                <c:formatCode>General</c:formatCode>
                <c:ptCount val="1"/>
                <c:pt idx="0">
                  <c:v>1.7</c:v>
                </c:pt>
              </c:numCache>
            </c:numRef>
          </c:yVal>
        </c:ser>
        <c:ser>
          <c:idx val="14"/>
          <c:order val="14"/>
          <c:tx>
            <c:strRef>
              <c:f>'F:\PISA 2009 do druku 20110127-0205\[PISA 2009 R1 bezrobocie.xlsx]Data'!$Q$31</c:f>
              <c:strCache>
                <c:ptCount val="1"/>
                <c:pt idx="0">
                  <c:v>Hiszpania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r"/>
            <c:showSerName val="1"/>
          </c:dLbls>
          <c:xVal>
            <c:numRef>
              <c:f>'F:\PISA 2009 do druku 20110127-0205\[PISA 2009 R1 bezrobocie.xlsx]Data'!$R$31</c:f>
              <c:numCache>
                <c:formatCode>General</c:formatCode>
                <c:ptCount val="1"/>
                <c:pt idx="0">
                  <c:v>492.5529691600949</c:v>
                </c:pt>
              </c:numCache>
            </c:numRef>
          </c:xVal>
          <c:yVal>
            <c:numRef>
              <c:f>'F:\PISA 2009 do druku 20110127-0205\[PISA 2009 R1 bezrobocie.xlsx]Data'!$S$31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yVal>
        </c:ser>
        <c:ser>
          <c:idx val="15"/>
          <c:order val="15"/>
          <c:tx>
            <c:strRef>
              <c:f>'F:\PISA 2009 do druku 20110127-0205\[PISA 2009 R1 bezrobocie.xlsx]Data'!$Q$32</c:f>
              <c:strCache>
                <c:ptCount val="1"/>
                <c:pt idx="0">
                  <c:v>Szwecja</c:v>
                </c:pt>
              </c:strCache>
            </c:strRef>
          </c:tx>
          <c:spPr>
            <a:ln w="19050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ysClr val="windowText" lastClr="000000"/>
                </a:solidFill>
              </c:spPr>
            </c:marker>
          </c:dPt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bezrobocie.xlsx]Data'!$R$32</c:f>
              <c:numCache>
                <c:formatCode>General</c:formatCode>
                <c:ptCount val="1"/>
                <c:pt idx="0">
                  <c:v>516.33118577908442</c:v>
                </c:pt>
              </c:numCache>
            </c:numRef>
          </c:xVal>
          <c:yVal>
            <c:numRef>
              <c:f>'F:\PISA 2009 do druku 20110127-0205\[PISA 2009 R1 bezrobocie.xlsx]Data'!$S$32</c:f>
              <c:numCache>
                <c:formatCode>General</c:formatCode>
                <c:ptCount val="1"/>
                <c:pt idx="0">
                  <c:v>1.4</c:v>
                </c:pt>
              </c:numCache>
            </c:numRef>
          </c:yVal>
        </c:ser>
        <c:ser>
          <c:idx val="16"/>
          <c:order val="16"/>
          <c:tx>
            <c:strRef>
              <c:f>'F:\PISA 2009 do druku 20110127-0205\[PISA 2009 R1 bezrobocie.xlsx]Data'!$Q$36</c:f>
              <c:strCache>
                <c:ptCount val="1"/>
                <c:pt idx="0">
                  <c:v>Stany Zjednoczone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r"/>
            <c:showSerName val="1"/>
          </c:dLbls>
          <c:xVal>
            <c:numRef>
              <c:f>'F:\PISA 2009 do druku 20110127-0205\[PISA 2009 R1 bezrobocie.xlsx]Data'!$R$36</c:f>
              <c:numCache>
                <c:formatCode>General</c:formatCode>
                <c:ptCount val="1"/>
                <c:pt idx="0">
                  <c:v>504.41969124528305</c:v>
                </c:pt>
              </c:numCache>
            </c:numRef>
          </c:xVal>
          <c:yVal>
            <c:numRef>
              <c:f>'F:\PISA 2009 do druku 20110127-0205\[PISA 2009 R1 bezrobocie.xlsx]Data'!$S$36</c:f>
              <c:numCache>
                <c:formatCode>General</c:formatCode>
                <c:ptCount val="1"/>
                <c:pt idx="0">
                  <c:v>0.2</c:v>
                </c:pt>
              </c:numCache>
            </c:numRef>
          </c:yVal>
        </c:ser>
        <c:ser>
          <c:idx val="17"/>
          <c:order val="17"/>
          <c:tx>
            <c:strRef>
              <c:f>'F:\PISA 2009 do druku 20110127-0205\[PISA 2009 R1 bezrobocie.xlsx]Data'!$Q$14</c:f>
              <c:strCache>
                <c:ptCount val="1"/>
                <c:pt idx="0">
                  <c:v>Grecja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t"/>
            <c:showSerName val="1"/>
          </c:dLbls>
          <c:xVal>
            <c:numRef>
              <c:f>'F:\PISA 2009 do druku 20110127-0205\[PISA 2009 R1 bezrobocie.xlsx]Data'!$R$14</c:f>
              <c:numCache>
                <c:formatCode>General</c:formatCode>
                <c:ptCount val="1"/>
                <c:pt idx="0">
                  <c:v>473.79885148691369</c:v>
                </c:pt>
              </c:numCache>
            </c:numRef>
          </c:xVal>
          <c:yVal>
            <c:numRef>
              <c:f>'F:\PISA 2009 do druku 20110127-0205\[PISA 2009 R1 bezrobocie.xlsx]Data'!$S$14</c:f>
              <c:numCache>
                <c:formatCode>General</c:formatCode>
                <c:ptCount val="1"/>
                <c:pt idx="0">
                  <c:v>6.2</c:v>
                </c:pt>
              </c:numCache>
            </c:numRef>
          </c:yVal>
        </c:ser>
        <c:dLbls>
          <c:showVal val="1"/>
        </c:dLbls>
        <c:axId val="63870464"/>
        <c:axId val="63872384"/>
      </c:scatterChart>
      <c:valAx>
        <c:axId val="63870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średni wynik z czytania w 2000 r.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3872384"/>
        <c:crosses val="autoZero"/>
        <c:crossBetween val="midCat"/>
      </c:valAx>
      <c:valAx>
        <c:axId val="63872384"/>
        <c:scaling>
          <c:orientation val="minMax"/>
          <c:max val="8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>
                    <a:latin typeface="Calibri" pitchFamily="34" charset="0"/>
                    <a:cs typeface="Calibri" pitchFamily="34" charset="0"/>
                  </a:defRPr>
                </a:pPr>
                <a:r>
                  <a:rPr lang="pl-PL" sz="1800" dirty="0" smtClean="0">
                    <a:latin typeface="Calibri" pitchFamily="34" charset="0"/>
                    <a:cs typeface="Calibri" pitchFamily="34" charset="0"/>
                  </a:rPr>
                  <a:t>%</a:t>
                </a:r>
                <a:r>
                  <a:rPr lang="en-US" sz="1800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1800" dirty="0" err="1">
                    <a:latin typeface="Calibri" pitchFamily="34" charset="0"/>
                    <a:cs typeface="Calibri" pitchFamily="34" charset="0"/>
                  </a:rPr>
                  <a:t>długotrwale</a:t>
                </a:r>
                <a:r>
                  <a:rPr lang="en-US" sz="18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1800" dirty="0" err="1">
                    <a:latin typeface="Calibri" pitchFamily="34" charset="0"/>
                    <a:cs typeface="Calibri" pitchFamily="34" charset="0"/>
                  </a:rPr>
                  <a:t>bezrobotnych</a:t>
                </a:r>
                <a:r>
                  <a:rPr lang="en-US" sz="1800" dirty="0">
                    <a:latin typeface="Calibri" pitchFamily="34" charset="0"/>
                    <a:cs typeface="Calibri" pitchFamily="34" charset="0"/>
                  </a:rPr>
                  <a:t> w 2000 r. 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3870464"/>
        <c:crosses val="autoZero"/>
        <c:crossBetween val="midCat"/>
        <c:majorUnit val="2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739359599219075"/>
          <c:y val="2.2075396131039256E-2"/>
          <c:w val="0.85614779559806564"/>
          <c:h val="0.79363162937966081"/>
        </c:manualLayout>
      </c:layout>
      <c:scatterChart>
        <c:scatterStyle val="lineMarker"/>
        <c:ser>
          <c:idx val="0"/>
          <c:order val="0"/>
          <c:tx>
            <c:strRef>
              <c:f>'F:\PISA 2009 do druku 20110127-0205\[PISA 2009 R1 bezrobocie.xlsx]Data'!$Q$2</c:f>
              <c:strCache>
                <c:ptCount val="1"/>
                <c:pt idx="0">
                  <c:v>Austria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bezrobocie.xlsx]Data'!$F$2</c:f>
              <c:numCache>
                <c:formatCode>General</c:formatCode>
                <c:ptCount val="1"/>
                <c:pt idx="0">
                  <c:v>470.28363888990197</c:v>
                </c:pt>
              </c:numCache>
            </c:numRef>
          </c:xVal>
          <c:yVal>
            <c:numRef>
              <c:f>'F:\PISA 2009 do druku 20110127-0205\[PISA 2009 R1 bezrobocie.xlsx]Data'!$E$2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ser>
          <c:idx val="1"/>
          <c:order val="1"/>
          <c:tx>
            <c:strRef>
              <c:f>'F:\PISA 2009 do druku 20110127-0205\[PISA 2009 R1 bezrobocie.xlsx]Data'!$Q$3</c:f>
              <c:strCache>
                <c:ptCount val="1"/>
                <c:pt idx="0">
                  <c:v>Belgia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bezrobocie.xlsx]Data'!$F$3</c:f>
              <c:numCache>
                <c:formatCode>General</c:formatCode>
                <c:ptCount val="1"/>
                <c:pt idx="0">
                  <c:v>505.94576623754801</c:v>
                </c:pt>
              </c:numCache>
            </c:numRef>
          </c:xVal>
          <c:yVal>
            <c:numRef>
              <c:f>'F:\PISA 2009 do druku 20110127-0205\[PISA 2009 R1 bezrobocie.xlsx]Data'!$E$3</c:f>
              <c:numCache>
                <c:formatCode>General</c:formatCode>
                <c:ptCount val="1"/>
                <c:pt idx="0">
                  <c:v>3.5</c:v>
                </c:pt>
              </c:numCache>
            </c:numRef>
          </c:yVal>
        </c:ser>
        <c:ser>
          <c:idx val="2"/>
          <c:order val="2"/>
          <c:tx>
            <c:strRef>
              <c:f>'F:\PISA 2009 do druku 20110127-0205\[PISA 2009 R1 bezrobocie.xlsx]Data'!$Q$7</c:f>
              <c:strCache>
                <c:ptCount val="1"/>
                <c:pt idx="0">
                  <c:v>Czechy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bezrobocie.xlsx]Data'!$F$7</c:f>
              <c:numCache>
                <c:formatCode>General</c:formatCode>
                <c:ptCount val="1"/>
                <c:pt idx="0">
                  <c:v>478.18673385023669</c:v>
                </c:pt>
              </c:numCache>
            </c:numRef>
          </c:xVal>
          <c:yVal>
            <c:numRef>
              <c:f>'F:\PISA 2009 do druku 20110127-0205\[PISA 2009 R1 bezrobocie.xlsx]Data'!$E$7</c:f>
              <c:numCache>
                <c:formatCode>General</c:formatCode>
                <c:ptCount val="1"/>
                <c:pt idx="0">
                  <c:v>2</c:v>
                </c:pt>
              </c:numCache>
            </c:numRef>
          </c:yVal>
        </c:ser>
        <c:ser>
          <c:idx val="3"/>
          <c:order val="3"/>
          <c:tx>
            <c:strRef>
              <c:f>'F:\PISA 2009 do druku 20110127-0205\[PISA 2009 R1 bezrobocie.xlsx]Data'!$Q$8</c:f>
              <c:strCache>
                <c:ptCount val="1"/>
                <c:pt idx="0">
                  <c:v>Dania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bezrobocie.xlsx]Data'!$F$8</c:f>
              <c:numCache>
                <c:formatCode>General</c:formatCode>
                <c:ptCount val="1"/>
                <c:pt idx="0">
                  <c:v>494.91617934892895</c:v>
                </c:pt>
              </c:numCache>
            </c:numRef>
          </c:xVal>
          <c:yVal>
            <c:numRef>
              <c:f>'F:\PISA 2009 do druku 20110127-0205\[PISA 2009 R1 bezrobocie.xlsx]Data'!$E$8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</c:ser>
        <c:ser>
          <c:idx val="4"/>
          <c:order val="4"/>
          <c:tx>
            <c:strRef>
              <c:f>'F:\PISA 2009 do druku 20110127-0205\[PISA 2009 R1 bezrobocie.xlsx]Data'!$Q$10</c:f>
              <c:strCache>
                <c:ptCount val="1"/>
                <c:pt idx="0">
                  <c:v>Finlandia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bezrobocie.xlsx]Data'!$F$10</c:f>
              <c:numCache>
                <c:formatCode>General</c:formatCode>
                <c:ptCount val="1"/>
                <c:pt idx="0">
                  <c:v>535.87797531406602</c:v>
                </c:pt>
              </c:numCache>
            </c:numRef>
          </c:xVal>
          <c:yVal>
            <c:numRef>
              <c:f>'F:\PISA 2009 do druku 20110127-0205\[PISA 2009 R1 bezrobocie.xlsx]Data'!$E$10</c:f>
              <c:numCache>
                <c:formatCode>General</c:formatCode>
                <c:ptCount val="1"/>
                <c:pt idx="0">
                  <c:v>1.4</c:v>
                </c:pt>
              </c:numCache>
            </c:numRef>
          </c:yVal>
        </c:ser>
        <c:ser>
          <c:idx val="5"/>
          <c:order val="5"/>
          <c:tx>
            <c:strRef>
              <c:f>'F:\PISA 2009 do druku 20110127-0205\[PISA 2009 R1 bezrobocie.xlsx]Data'!$Q$12</c:f>
              <c:strCache>
                <c:ptCount val="1"/>
                <c:pt idx="0">
                  <c:v>Francja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bezrobocie.xlsx]Data'!$F$12</c:f>
              <c:numCache>
                <c:formatCode>General</c:formatCode>
                <c:ptCount val="1"/>
                <c:pt idx="0">
                  <c:v>495.61658059572579</c:v>
                </c:pt>
              </c:numCache>
            </c:numRef>
          </c:xVal>
          <c:yVal>
            <c:numRef>
              <c:f>'F:\PISA 2009 do druku 20110127-0205\[PISA 2009 R1 bezrobocie.xlsx]Data'!$E$12</c:f>
              <c:numCache>
                <c:formatCode>General</c:formatCode>
                <c:ptCount val="1"/>
                <c:pt idx="0">
                  <c:v>3.3</c:v>
                </c:pt>
              </c:numCache>
            </c:numRef>
          </c:yVal>
        </c:ser>
        <c:ser>
          <c:idx val="6"/>
          <c:order val="6"/>
          <c:tx>
            <c:strRef>
              <c:f>'F:\PISA 2009 do druku 20110127-0205\[PISA 2009 R1 bezrobocie.xlsx]Data'!$Q$13</c:f>
              <c:strCache>
                <c:ptCount val="1"/>
                <c:pt idx="0">
                  <c:v>Niemcy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bezrobocie.xlsx]Data'!$F$13</c:f>
              <c:numCache>
                <c:formatCode>General</c:formatCode>
                <c:ptCount val="1"/>
                <c:pt idx="0">
                  <c:v>497.30505383873185</c:v>
                </c:pt>
              </c:numCache>
            </c:numRef>
          </c:xVal>
          <c:yVal>
            <c:numRef>
              <c:f>'F:\PISA 2009 do druku 20110127-0205\[PISA 2009 R1 bezrobocie.xlsx]Data'!$E$13</c:f>
              <c:numCache>
                <c:formatCode>General</c:formatCode>
                <c:ptCount val="1"/>
                <c:pt idx="0">
                  <c:v>3.4</c:v>
                </c:pt>
              </c:numCache>
            </c:numRef>
          </c:yVal>
        </c:ser>
        <c:ser>
          <c:idx val="8"/>
          <c:order val="7"/>
          <c:tx>
            <c:strRef>
              <c:f>'F:\PISA 2009 do druku 20110127-0205\[PISA 2009 R1 bezrobocie.xlsx]Data'!$Q$15</c:f>
              <c:strCache>
                <c:ptCount val="1"/>
                <c:pt idx="0">
                  <c:v>Węgry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bezrobocie.xlsx]Data'!$F$15</c:f>
              <c:numCache>
                <c:formatCode>General</c:formatCode>
                <c:ptCount val="1"/>
                <c:pt idx="0">
                  <c:v>494.17873550973002</c:v>
                </c:pt>
              </c:numCache>
            </c:numRef>
          </c:xVal>
          <c:yVal>
            <c:numRef>
              <c:f>'F:\PISA 2009 do druku 20110127-0205\[PISA 2009 R1 bezrobocie.xlsx]Data'!$E$15</c:f>
              <c:numCache>
                <c:formatCode>General</c:formatCode>
                <c:ptCount val="1"/>
                <c:pt idx="0">
                  <c:v>4.2</c:v>
                </c:pt>
              </c:numCache>
            </c:numRef>
          </c:yVal>
        </c:ser>
        <c:ser>
          <c:idx val="9"/>
          <c:order val="8"/>
          <c:tx>
            <c:strRef>
              <c:f>'F:\PISA 2009 do druku 20110127-0205\[PISA 2009 R1 bezrobocie.xlsx]Data'!$Q$17</c:f>
              <c:strCache>
                <c:ptCount val="1"/>
                <c:pt idx="0">
                  <c:v>Irlandia</c:v>
                </c:pt>
              </c:strCache>
            </c:strRef>
          </c:tx>
          <c:spPr>
            <a:ln w="19050">
              <a:noFill/>
            </a:ln>
          </c:spPr>
          <c:dLbls>
            <c:dLblPos val="l"/>
            <c:showSerName val="1"/>
          </c:dLbls>
          <c:xVal>
            <c:numRef>
              <c:f>'F:\PISA 2009 do druku 20110127-0205\[PISA 2009 R1 bezrobocie.xlsx]Data'!$F$17</c:f>
              <c:numCache>
                <c:formatCode>General</c:formatCode>
                <c:ptCount val="1"/>
                <c:pt idx="0">
                  <c:v>495.63909369902478</c:v>
                </c:pt>
              </c:numCache>
            </c:numRef>
          </c:xVal>
          <c:yVal>
            <c:numRef>
              <c:f>'F:\PISA 2009 do druku 20110127-0205\[PISA 2009 R1 bezrobocie.xlsx]Data'!$EE$17</c:f>
              <c:numCache>
                <c:formatCode>General</c:formatCode>
                <c:ptCount val="1"/>
              </c:numCache>
            </c:numRef>
          </c:yVal>
        </c:ser>
        <c:ser>
          <c:idx val="7"/>
          <c:order val="9"/>
          <c:tx>
            <c:strRef>
              <c:f>'F:\PISA 2009 do druku 20110127-0205\[PISA 2009 R1 bezrobocie.xlsx]Data'!$Q$18</c:f>
              <c:strCache>
                <c:ptCount val="1"/>
                <c:pt idx="0">
                  <c:v>Włochy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bezrobocie.xlsx]Data'!$F$18</c:f>
              <c:numCache>
                <c:formatCode>General</c:formatCode>
                <c:ptCount val="1"/>
                <c:pt idx="0">
                  <c:v>486.05109151177101</c:v>
                </c:pt>
              </c:numCache>
            </c:numRef>
          </c:xVal>
          <c:yVal>
            <c:numRef>
              <c:f>'F:\PISA 2009 do druku 20110127-0205\[PISA 2009 R1 bezrobocie.xlsx]Data'!$E$18</c:f>
              <c:numCache>
                <c:formatCode>General</c:formatCode>
                <c:ptCount val="1"/>
                <c:pt idx="0">
                  <c:v>3.5</c:v>
                </c:pt>
              </c:numCache>
            </c:numRef>
          </c:yVal>
        </c:ser>
        <c:ser>
          <c:idx val="10"/>
          <c:order val="10"/>
          <c:tx>
            <c:strRef>
              <c:f>'F:\PISA 2009 do druku 20110127-0205\[PISA 2009 R1 bezrobocie.xlsx]Data'!$Q$19</c:f>
              <c:strCache>
                <c:ptCount val="1"/>
                <c:pt idx="0">
                  <c:v>Japonia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bezrobocie.xlsx]Data'!$F$19</c:f>
              <c:numCache>
                <c:formatCode>General</c:formatCode>
                <c:ptCount val="1"/>
                <c:pt idx="0">
                  <c:v>520</c:v>
                </c:pt>
              </c:numCache>
            </c:numRef>
          </c:xVal>
          <c:yVal>
            <c:numRef>
              <c:f>'F:\PISA 2009 do druku 20110127-0205\[PISA 2009 R1 bezrobocie.xlsx]Data'!$E$19</c:f>
              <c:numCache>
                <c:formatCode>General</c:formatCode>
                <c:ptCount val="1"/>
                <c:pt idx="0">
                  <c:v>1.4</c:v>
                </c:pt>
              </c:numCache>
            </c:numRef>
          </c:yVal>
        </c:ser>
        <c:ser>
          <c:idx val="11"/>
          <c:order val="11"/>
          <c:tx>
            <c:strRef>
              <c:f>'F:\PISA 2009 do druku 20110127-0205\[PISA 2009 R1 bezrobocie.xlsx]Data'!$Q$25</c:f>
              <c:strCache>
                <c:ptCount val="1"/>
                <c:pt idx="0">
                  <c:v>Norwegia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bezrobocie.xlsx]Data'!$F$25</c:f>
              <c:numCache>
                <c:formatCode>General</c:formatCode>
                <c:ptCount val="1"/>
                <c:pt idx="0">
                  <c:v>503.23002859052696</c:v>
                </c:pt>
              </c:numCache>
            </c:numRef>
          </c:xVal>
          <c:yVal>
            <c:numRef>
              <c:f>'F:\PISA 2009 do druku 20110127-0205\[PISA 2009 R1 bezrobocie.xlsx]Data'!$E$25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</c:ser>
        <c:ser>
          <c:idx val="12"/>
          <c:order val="12"/>
          <c:tx>
            <c:strRef>
              <c:f>'F:\PISA 2009 do druku 20110127-0205\[PISA 2009 R1 bezrobocie.xlsx]Data'!$Q$26</c:f>
              <c:strCache>
                <c:ptCount val="1"/>
                <c:pt idx="0">
                  <c:v>Polska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bezrobocie.xlsx]Data'!$F$26</c:f>
              <c:numCache>
                <c:formatCode>General</c:formatCode>
                <c:ptCount val="1"/>
                <c:pt idx="0">
                  <c:v>500.47846843732196</c:v>
                </c:pt>
              </c:numCache>
            </c:numRef>
          </c:xVal>
          <c:yVal>
            <c:numRef>
              <c:f>'F:\PISA 2009 do druku 20110127-0205\[PISA 2009 R1 bezrobocie.xlsx]Data'!$E$26</c:f>
              <c:numCache>
                <c:formatCode>General</c:formatCode>
                <c:ptCount val="1"/>
                <c:pt idx="0">
                  <c:v>2.5</c:v>
                </c:pt>
              </c:numCache>
            </c:numRef>
          </c:yVal>
        </c:ser>
        <c:ser>
          <c:idx val="13"/>
          <c:order val="13"/>
          <c:tx>
            <c:strRef>
              <c:f>'F:\PISA 2009 do druku 20110127-0205\[PISA 2009 R1 bezrobocie.xlsx]Data'!$Q$27</c:f>
              <c:strCache>
                <c:ptCount val="1"/>
                <c:pt idx="0">
                  <c:v>Portugalia</c:v>
                </c:pt>
              </c:strCache>
            </c:strRef>
          </c:tx>
          <c:spPr>
            <a:ln w="19050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ysClr val="windowText" lastClr="000000"/>
                </a:solidFill>
              </c:spPr>
            </c:marker>
          </c:dPt>
          <c:dLbls>
            <c:dLblPos val="t"/>
            <c:showSerName val="1"/>
          </c:dLbls>
          <c:xVal>
            <c:numRef>
              <c:f>'F:\PISA 2009 do druku 20110127-0205\[PISA 2009 R1 bezrobocie.xlsx]Data'!$F$27</c:f>
              <c:numCache>
                <c:formatCode>General</c:formatCode>
                <c:ptCount val="1"/>
                <c:pt idx="0">
                  <c:v>489.33490350263293</c:v>
                </c:pt>
              </c:numCache>
            </c:numRef>
          </c:xVal>
          <c:yVal>
            <c:numRef>
              <c:f>'F:\PISA 2009 do druku 20110127-0205\[PISA 2009 R1 bezrobocie.xlsx]Data'!$E$27</c:f>
              <c:numCache>
                <c:formatCode>General</c:formatCode>
                <c:ptCount val="1"/>
                <c:pt idx="0">
                  <c:v>4.3</c:v>
                </c:pt>
              </c:numCache>
            </c:numRef>
          </c:yVal>
        </c:ser>
        <c:ser>
          <c:idx val="14"/>
          <c:order val="14"/>
          <c:tx>
            <c:strRef>
              <c:f>'F:\PISA 2009 do druku 20110127-0205\[PISA 2009 R1 bezrobocie.xlsx]Data'!$Q$31</c:f>
              <c:strCache>
                <c:ptCount val="1"/>
                <c:pt idx="0">
                  <c:v>Hiszpania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bezrobocie.xlsx]Data'!$F$31</c:f>
              <c:numCache>
                <c:formatCode>General</c:formatCode>
                <c:ptCount val="1"/>
                <c:pt idx="0">
                  <c:v>481.04233971331098</c:v>
                </c:pt>
              </c:numCache>
            </c:numRef>
          </c:xVal>
          <c:yVal>
            <c:numRef>
              <c:f>'F:\PISA 2009 do druku 20110127-0205\[PISA 2009 R1 bezrobocie.xlsx]Data'!$E$31</c:f>
              <c:numCache>
                <c:formatCode>General</c:formatCode>
                <c:ptCount val="1"/>
                <c:pt idx="0">
                  <c:v>4.3</c:v>
                </c:pt>
              </c:numCache>
            </c:numRef>
          </c:yVal>
        </c:ser>
        <c:ser>
          <c:idx val="15"/>
          <c:order val="15"/>
          <c:tx>
            <c:strRef>
              <c:f>'F:\PISA 2009 do druku 20110127-0205\[PISA 2009 R1 bezrobocie.xlsx]Data'!$Q$32</c:f>
              <c:strCache>
                <c:ptCount val="1"/>
                <c:pt idx="0">
                  <c:v>Szwecja</c:v>
                </c:pt>
              </c:strCache>
            </c:strRef>
          </c:tx>
          <c:spPr>
            <a:ln w="19050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ysClr val="windowText" lastClr="000000"/>
                </a:solidFill>
              </c:spPr>
            </c:marker>
          </c:dPt>
          <c:dLbls>
            <c:dLblPos val="l"/>
            <c:showSerName val="1"/>
          </c:dLbls>
          <c:xVal>
            <c:numRef>
              <c:f>'F:\PISA 2009 do druku 20110127-0205\[PISA 2009 R1 bezrobocie.xlsx]Data'!$F$32</c:f>
              <c:numCache>
                <c:formatCode>General</c:formatCode>
                <c:ptCount val="1"/>
                <c:pt idx="0">
                  <c:v>497.44944308804497</c:v>
                </c:pt>
              </c:numCache>
            </c:numRef>
          </c:xVal>
          <c:yVal>
            <c:numRef>
              <c:f>'F:\PISA 2009 do druku 20110127-0205\[PISA 2009 R1 bezrobocie.xlsx]Data'!$E$32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yVal>
        </c:ser>
        <c:ser>
          <c:idx val="16"/>
          <c:order val="16"/>
          <c:tx>
            <c:strRef>
              <c:f>'F:\PISA 2009 do druku 20110127-0205\[PISA 2009 R1 bezrobocie.xlsx]Data'!$Q$36</c:f>
              <c:strCache>
                <c:ptCount val="1"/>
                <c:pt idx="0">
                  <c:v>Stany Zjednoczone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bezrobocie.xlsx]Data'!$F$36</c:f>
              <c:numCache>
                <c:formatCode>General</c:formatCode>
                <c:ptCount val="1"/>
                <c:pt idx="0">
                  <c:v>499.82681345983599</c:v>
                </c:pt>
              </c:numCache>
            </c:numRef>
          </c:xVal>
          <c:yVal>
            <c:numRef>
              <c:f>'F:\PISA 2009 do druku 20110127-0205\[PISA 2009 R1 bezrobocie.xlsx]Data'!$E$36</c:f>
              <c:numCache>
                <c:formatCode>General</c:formatCode>
                <c:ptCount val="1"/>
                <c:pt idx="0">
                  <c:v>1.5</c:v>
                </c:pt>
              </c:numCache>
            </c:numRef>
          </c:yVal>
        </c:ser>
        <c:ser>
          <c:idx val="17"/>
          <c:order val="17"/>
          <c:tx>
            <c:strRef>
              <c:f>'F:\PISA 2009 do druku 20110127-0205\[PISA 2009 R1 bezrobocie.xlsx]Data'!$Q$14</c:f>
              <c:strCache>
                <c:ptCount val="1"/>
                <c:pt idx="0">
                  <c:v>Grecja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bezrobocie.xlsx]Data'!$F$14</c:f>
              <c:numCache>
                <c:formatCode>General</c:formatCode>
                <c:ptCount val="1"/>
                <c:pt idx="0">
                  <c:v>482.77622956029785</c:v>
                </c:pt>
              </c:numCache>
            </c:numRef>
          </c:xVal>
          <c:yVal>
            <c:numRef>
              <c:f>'F:\PISA 2009 do druku 20110127-0205\[PISA 2009 R1 bezrobocie.xlsx]Data'!$E$14</c:f>
              <c:numCache>
                <c:formatCode>General</c:formatCode>
                <c:ptCount val="1"/>
                <c:pt idx="0">
                  <c:v>3.9</c:v>
                </c:pt>
              </c:numCache>
            </c:numRef>
          </c:yVal>
        </c:ser>
        <c:ser>
          <c:idx val="18"/>
          <c:order val="18"/>
          <c:tx>
            <c:strRef>
              <c:f>'F:\PISA 2009 do druku 20110127-0205\[PISA 2009 R1 bezrobocie.xlsx]Data'!$D$4</c:f>
              <c:strCache>
                <c:ptCount val="1"/>
                <c:pt idx="0">
                  <c:v>Bułgaria</c:v>
                </c:pt>
              </c:strCache>
            </c:strRef>
          </c:tx>
          <c:spPr>
            <a:ln w="19050">
              <a:noFill/>
            </a:ln>
          </c:spPr>
          <c:dLbls>
            <c:dLblPos val="l"/>
            <c:showVal val="1"/>
          </c:dLbls>
          <c:xVal>
            <c:numRef>
              <c:f>'F:\PISA 2009 do druku 20110127-0205\[PISA 2009 R1 bezrobocie.xlsx]Data'!$F$4</c:f>
              <c:numCache>
                <c:formatCode>General</c:formatCode>
                <c:ptCount val="1"/>
                <c:pt idx="0">
                  <c:v>429.0810425376921</c:v>
                </c:pt>
              </c:numCache>
            </c:numRef>
          </c:xVal>
          <c:yVal>
            <c:numRef>
              <c:f>'F:\PISA 2009 do druku 20110127-0205\[PISA 2009 R1 bezrobocie.xlsx]Data'!$E$4</c:f>
              <c:numCache>
                <c:formatCode>General</c:formatCode>
                <c:ptCount val="1"/>
                <c:pt idx="0">
                  <c:v>3</c:v>
                </c:pt>
              </c:numCache>
            </c:numRef>
          </c:yVal>
        </c:ser>
        <c:ser>
          <c:idx val="19"/>
          <c:order val="19"/>
          <c:tx>
            <c:strRef>
              <c:f>'F:\PISA 2009 do druku 20110127-0205\[PISA 2009 R1 bezrobocie.xlsx]Data'!$D$5</c:f>
              <c:strCache>
                <c:ptCount val="1"/>
                <c:pt idx="0">
                  <c:v>Chorwacja</c:v>
                </c:pt>
              </c:strCache>
            </c:strRef>
          </c:tx>
          <c:spPr>
            <a:ln w="19050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ysClr val="windowText" lastClr="000000"/>
                </a:solidFill>
              </c:spPr>
            </c:marker>
          </c:dPt>
          <c:dLbls>
            <c:dLblPos val="l"/>
            <c:showSerName val="1"/>
          </c:dLbls>
          <c:xVal>
            <c:numRef>
              <c:f>'F:\PISA 2009 do druku 20110127-0205\[PISA 2009 R1 bezrobocie.xlsx]Data'!$F$5</c:f>
              <c:numCache>
                <c:formatCode>General</c:formatCode>
                <c:ptCount val="1"/>
                <c:pt idx="0">
                  <c:v>475.74890513508097</c:v>
                </c:pt>
              </c:numCache>
            </c:numRef>
          </c:xVal>
          <c:yVal>
            <c:numRef>
              <c:f>'F:\PISA 2009 do druku 20110127-0205\[PISA 2009 R1 bezrobocie.xlsx]Data'!$E$5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yVal>
        </c:ser>
        <c:ser>
          <c:idx val="20"/>
          <c:order val="20"/>
          <c:tx>
            <c:strRef>
              <c:f>'F:\PISA 2009 do druku 20110127-0205\[PISA 2009 R1 bezrobocie.xlsx]Data'!$D$9</c:f>
              <c:strCache>
                <c:ptCount val="1"/>
                <c:pt idx="0">
                  <c:v>Estonia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bezrobocie.xlsx]Data'!$F$9</c:f>
              <c:numCache>
                <c:formatCode>General</c:formatCode>
                <c:ptCount val="1"/>
                <c:pt idx="0">
                  <c:v>500.96182565514601</c:v>
                </c:pt>
              </c:numCache>
            </c:numRef>
          </c:xVal>
          <c:yVal>
            <c:numRef>
              <c:f>'F:\PISA 2009 do druku 20110127-0205\[PISA 2009 R1 bezrobocie.xlsx]Data'!$E$9</c:f>
              <c:numCache>
                <c:formatCode>General</c:formatCode>
                <c:ptCount val="1"/>
                <c:pt idx="0">
                  <c:v>3.8</c:v>
                </c:pt>
              </c:numCache>
            </c:numRef>
          </c:yVal>
        </c:ser>
        <c:ser>
          <c:idx val="21"/>
          <c:order val="21"/>
          <c:tx>
            <c:strRef>
              <c:f>'F:\PISA 2009 do druku 20110127-0205\[PISA 2009 R1 bezrobocie.xlsx]Data'!$D$20</c:f>
              <c:strCache>
                <c:ptCount val="1"/>
                <c:pt idx="0">
                  <c:v>Łotwa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bezrobocie.xlsx]Data'!$F$20</c:f>
              <c:numCache>
                <c:formatCode>General</c:formatCode>
                <c:ptCount val="1"/>
                <c:pt idx="0">
                  <c:v>483.96016290575801</c:v>
                </c:pt>
              </c:numCache>
            </c:numRef>
          </c:xVal>
          <c:yVal>
            <c:numRef>
              <c:f>'F:\PISA 2009 do druku 20110127-0205\[PISA 2009 R1 bezrobocie.xlsx]Data'!$E$20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yVal>
        </c:ser>
        <c:ser>
          <c:idx val="22"/>
          <c:order val="22"/>
          <c:tx>
            <c:strRef>
              <c:f>'F:\PISA 2009 do druku 20110127-0205\[PISA 2009 R1 bezrobocie.xlsx]Data'!$D$21</c:f>
              <c:strCache>
                <c:ptCount val="1"/>
                <c:pt idx="0">
                  <c:v>Litwa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bezrobocie.xlsx]Data'!$F$21</c:f>
              <c:numCache>
                <c:formatCode>General</c:formatCode>
                <c:ptCount val="1"/>
                <c:pt idx="0">
                  <c:v>468.4427394083001</c:v>
                </c:pt>
              </c:numCache>
            </c:numRef>
          </c:xVal>
          <c:yVal>
            <c:numRef>
              <c:f>'F:\PISA 2009 do druku 20110127-0205\[PISA 2009 R1 bezrobocie.xlsx]Data'!$E$21</c:f>
              <c:numCache>
                <c:formatCode>General</c:formatCode>
                <c:ptCount val="1"/>
                <c:pt idx="0">
                  <c:v>3.2</c:v>
                </c:pt>
              </c:numCache>
            </c:numRef>
          </c:yVal>
        </c:ser>
        <c:ser>
          <c:idx val="23"/>
          <c:order val="23"/>
          <c:tx>
            <c:strRef>
              <c:f>'F:\PISA 2009 do druku 20110127-0205\[PISA 2009 R1 bezrobocie.xlsx]Data'!$D$22</c:f>
              <c:strCache>
                <c:ptCount val="1"/>
                <c:pt idx="0">
                  <c:v>Luksemburg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bezrobocie.xlsx]Data'!$F$22</c:f>
              <c:numCache>
                <c:formatCode>General</c:formatCode>
                <c:ptCount val="1"/>
                <c:pt idx="0">
                  <c:v>472.17308614340891</c:v>
                </c:pt>
              </c:numCache>
            </c:numRef>
          </c:xVal>
          <c:yVal>
            <c:numRef>
              <c:f>'F:\PISA 2009 do druku 20110127-0205\[PISA 2009 R1 bezrobocie.xlsx]Data'!$E$22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24"/>
          <c:order val="24"/>
          <c:tx>
            <c:strRef>
              <c:f>'F:\PISA 2009 do druku 20110127-0205\[PISA 2009 R1 bezrobocie.xlsx]Data'!$D$24</c:f>
              <c:strCache>
                <c:ptCount val="1"/>
                <c:pt idx="0">
                  <c:v>Holandia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bezrobocie.xlsx]Data'!$F$24</c:f>
              <c:numCache>
                <c:formatCode>General</c:formatCode>
                <c:ptCount val="1"/>
                <c:pt idx="0">
                  <c:v>508.40371326387873</c:v>
                </c:pt>
              </c:numCache>
            </c:numRef>
          </c:xVal>
          <c:yVal>
            <c:numRef>
              <c:f>'F:\PISA 2009 do druku 20110127-0205\[PISA 2009 R1 bezrobocie.xlsx]Data'!$E$24</c:f>
              <c:numCache>
                <c:formatCode>General</c:formatCode>
                <c:ptCount val="1"/>
                <c:pt idx="0">
                  <c:v>0.9</c:v>
                </c:pt>
              </c:numCache>
            </c:numRef>
          </c:yVal>
        </c:ser>
        <c:ser>
          <c:idx val="25"/>
          <c:order val="25"/>
          <c:tx>
            <c:v>Rumunia</c:v>
          </c:tx>
          <c:spPr>
            <a:ln w="19050">
              <a:noFill/>
            </a:ln>
          </c:spPr>
          <c:dLbls>
            <c:dLblPos val="l"/>
            <c:showVal val="1"/>
          </c:dLbls>
          <c:xVal>
            <c:numRef>
              <c:f>'F:\PISA 2009 do druku 20110127-0205\[PISA 2009 R1 bezrobocie.xlsx]Data'!$F$28</c:f>
              <c:numCache>
                <c:formatCode>General</c:formatCode>
                <c:ptCount val="1"/>
                <c:pt idx="0">
                  <c:v>424.45830750107604</c:v>
                </c:pt>
              </c:numCache>
            </c:numRef>
          </c:xVal>
          <c:yVal>
            <c:numRef>
              <c:f>'F:\PISA 2009 do druku 20110127-0205\[PISA 2009 R1 bezrobocie.xlsx]Data'!$E$28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yVal>
        </c:ser>
        <c:ser>
          <c:idx val="26"/>
          <c:order val="26"/>
          <c:tx>
            <c:strRef>
              <c:f>'F:\PISA 2009 do druku 20110127-0205\[PISA 2009 R1 bezrobocie.xlsx]Data'!$D$29</c:f>
              <c:strCache>
                <c:ptCount val="1"/>
                <c:pt idx="0">
                  <c:v>Słowacja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l"/>
            <c:showSerName val="1"/>
          </c:dLbls>
          <c:xVal>
            <c:numRef>
              <c:f>'F:\PISA 2009 do druku 20110127-0205\[PISA 2009 R1 bezrobocie.xlsx]Data'!$F$29</c:f>
              <c:numCache>
                <c:formatCode>General</c:formatCode>
                <c:ptCount val="1"/>
                <c:pt idx="0">
                  <c:v>477.443339613631</c:v>
                </c:pt>
              </c:numCache>
            </c:numRef>
          </c:xVal>
          <c:yVal>
            <c:numRef>
              <c:f>'F:\PISA 2009 do druku 20110127-0205\[PISA 2009 R1 bezrobocie.xlsx]Data'!$E$29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</c:ser>
        <c:ser>
          <c:idx val="27"/>
          <c:order val="27"/>
          <c:tx>
            <c:strRef>
              <c:f>'F:\PISA 2009 do druku 20110127-0205\[PISA 2009 R1 bezrobocie.xlsx]Data'!$D$30</c:f>
              <c:strCache>
                <c:ptCount val="1"/>
                <c:pt idx="0">
                  <c:v>Słowenia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bezrobocie.xlsx]Data'!$F$30</c:f>
              <c:numCache>
                <c:formatCode>General</c:formatCode>
                <c:ptCount val="1"/>
                <c:pt idx="0">
                  <c:v>483.0819913613891</c:v>
                </c:pt>
              </c:numCache>
            </c:numRef>
          </c:xVal>
          <c:yVal>
            <c:numRef>
              <c:f>'F:\PISA 2009 do druku 20110127-0205\[PISA 2009 R1 bezrobocie.xlsx]Data'!$E$30</c:f>
              <c:numCache>
                <c:formatCode>General</c:formatCode>
                <c:ptCount val="1"/>
                <c:pt idx="0">
                  <c:v>1.8</c:v>
                </c:pt>
              </c:numCache>
            </c:numRef>
          </c:yVal>
        </c:ser>
        <c:ser>
          <c:idx val="28"/>
          <c:order val="28"/>
          <c:tx>
            <c:strRef>
              <c:f>'F:\PISA 2009 do druku 20110127-0205\[PISA 2009 R1 bezrobocie.xlsx]Data'!$D$34</c:f>
              <c:strCache>
                <c:ptCount val="1"/>
                <c:pt idx="0">
                  <c:v>Turcja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bezrobocie.xlsx]Data'!$F$34</c:f>
              <c:numCache>
                <c:formatCode>General</c:formatCode>
                <c:ptCount val="1"/>
                <c:pt idx="0">
                  <c:v>464.19437853376616</c:v>
                </c:pt>
              </c:numCache>
            </c:numRef>
          </c:xVal>
          <c:yVal>
            <c:numRef>
              <c:f>'F:\PISA 2009 do druku 20110127-0205\[PISA 2009 R1 bezrobocie.xlsx]Data'!$E$34</c:f>
              <c:numCache>
                <c:formatCode>General</c:formatCode>
                <c:ptCount val="1"/>
                <c:pt idx="0">
                  <c:v>2.8</c:v>
                </c:pt>
              </c:numCache>
            </c:numRef>
          </c:yVal>
        </c:ser>
        <c:ser>
          <c:idx val="29"/>
          <c:order val="29"/>
          <c:tx>
            <c:strRef>
              <c:f>'F:\PISA 2009 do druku 20110127-0205\[PISA 2009 R1 bezrobocie.xlsx]Data'!$D$35</c:f>
              <c:strCache>
                <c:ptCount val="1"/>
                <c:pt idx="0">
                  <c:v>Wielka Brytania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Pos val="t"/>
            <c:showSerName val="1"/>
          </c:dLbls>
          <c:xVal>
            <c:numRef>
              <c:f>'F:\PISA 2009 do druku 20110127-0205\[PISA 2009 R1 bezrobocie.xlsx]Data'!$F$35</c:f>
              <c:numCache>
                <c:formatCode>General</c:formatCode>
                <c:ptCount val="1"/>
                <c:pt idx="0">
                  <c:v>494.18202866054497</c:v>
                </c:pt>
              </c:numCache>
            </c:numRef>
          </c:xVal>
          <c:yVal>
            <c:numRef>
              <c:f>'F:\PISA 2009 do druku 20110127-0205\[PISA 2009 R1 bezrobocie.xlsx]Data'!$E$35</c:f>
              <c:numCache>
                <c:formatCode>General</c:formatCode>
                <c:ptCount val="1"/>
                <c:pt idx="0">
                  <c:v>1.9000000000000001</c:v>
                </c:pt>
              </c:numCache>
            </c:numRef>
          </c:yVal>
        </c:ser>
        <c:dLbls>
          <c:showVal val="1"/>
        </c:dLbls>
        <c:axId val="64168320"/>
        <c:axId val="64170240"/>
      </c:scatterChart>
      <c:valAx>
        <c:axId val="64168320"/>
        <c:scaling>
          <c:orientation val="minMax"/>
          <c:max val="540"/>
          <c:min val="46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pl-PL" sz="1600"/>
                  <a:t>ś</a:t>
                </a:r>
                <a:r>
                  <a:rPr lang="en-US" sz="1600"/>
                  <a:t>redni wynik z czytania w 2009 r.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4170240"/>
        <c:crosses val="autoZero"/>
        <c:crossBetween val="midCat"/>
      </c:valAx>
      <c:valAx>
        <c:axId val="64170240"/>
        <c:scaling>
          <c:orientation val="minMax"/>
          <c:max val="8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pl-PL" sz="1600"/>
                  <a:t>%</a:t>
                </a:r>
                <a:r>
                  <a:rPr lang="en-US" sz="1600"/>
                  <a:t> długotrwale bezrobotnych w 2009 r.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4168320"/>
        <c:crosses val="autoZero"/>
        <c:crossBetween val="midCat"/>
        <c:majorUnit val="2"/>
      </c:valAx>
    </c:plotArea>
    <c:plotVisOnly val="1"/>
  </c:chart>
  <c:txPr>
    <a:bodyPr/>
    <a:lstStyle/>
    <a:p>
      <a:pPr>
        <a:defRPr sz="1200"/>
      </a:pPr>
      <a:endParaRPr lang="pl-PL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'gimn (2)'!$A$12</c:f>
              <c:strCache>
                <c:ptCount val="1"/>
                <c:pt idx="0">
                  <c:v>matematyka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'gimn (2)'!$B$11:$D$11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'gimn (2)'!$B$12:$D$12</c:f>
              <c:numCache>
                <c:formatCode>0.0</c:formatCode>
                <c:ptCount val="3"/>
                <c:pt idx="0">
                  <c:v>16.295774296012578</c:v>
                </c:pt>
                <c:pt idx="1">
                  <c:v>17.211158195379635</c:v>
                </c:pt>
                <c:pt idx="2">
                  <c:v>18.956630474366737</c:v>
                </c:pt>
              </c:numCache>
            </c:numRef>
          </c:val>
        </c:ser>
        <c:ser>
          <c:idx val="1"/>
          <c:order val="1"/>
          <c:tx>
            <c:strRef>
              <c:f>'gimn (2)'!$A$13</c:f>
              <c:strCache>
                <c:ptCount val="1"/>
                <c:pt idx="0">
                  <c:v>czytanie i interpretacja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0070C0"/>
              </a:solidFill>
              <a:ln>
                <a:solidFill>
                  <a:srgbClr val="002060"/>
                </a:solidFill>
                <a:prstDash val="solid"/>
              </a:ln>
            </c:spPr>
          </c:marker>
          <c:cat>
            <c:numRef>
              <c:f>'gimn (2)'!$B$11:$D$11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'gimn (2)'!$B$13:$D$13</c:f>
              <c:numCache>
                <c:formatCode>0.0</c:formatCode>
                <c:ptCount val="3"/>
                <c:pt idx="0">
                  <c:v>19.712531166031468</c:v>
                </c:pt>
                <c:pt idx="1">
                  <c:v>18.871715697997885</c:v>
                </c:pt>
                <c:pt idx="2">
                  <c:v>18.121568519707349</c:v>
                </c:pt>
              </c:numCache>
            </c:numRef>
          </c:val>
        </c:ser>
        <c:marker val="1"/>
        <c:axId val="63924864"/>
        <c:axId val="64201472"/>
      </c:lineChart>
      <c:catAx>
        <c:axId val="6392486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defRPr>
            </a:pPr>
            <a:endParaRPr lang="pl-PL"/>
          </a:p>
        </c:txPr>
        <c:crossAx val="64201472"/>
        <c:crosses val="autoZero"/>
        <c:auto val="1"/>
        <c:lblAlgn val="ctr"/>
        <c:lblOffset val="100"/>
        <c:tickLblSkip val="1"/>
        <c:tickMarkSkip val="1"/>
      </c:catAx>
      <c:valAx>
        <c:axId val="64201472"/>
        <c:scaling>
          <c:orientation val="minMax"/>
          <c:max val="25"/>
          <c:min val="10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0"/>
        <c:majorTickMark val="none"/>
        <c:tickLblPos val="nextTo"/>
        <c:spPr>
          <a:ln>
            <a:solidFill>
              <a:srgbClr val="808080"/>
            </a:solidFill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3924864"/>
        <c:crosses val="autoZero"/>
        <c:crossBetween val="between"/>
        <c:majorUnit val="5"/>
      </c:valAx>
      <c:spPr>
        <a:noFill/>
        <a:ln w="12700">
          <a:noFill/>
          <a:prstDash val="solid"/>
        </a:ln>
      </c:spPr>
    </c:plotArea>
    <c:legend>
      <c:legendPos val="r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 pitchFamily="34" charset="0"/>
              <a:ea typeface="Arial"/>
              <a:cs typeface="Calibri" pitchFamily="34" charset="0"/>
            </a:defRPr>
          </a:pPr>
          <a:endParaRPr lang="pl-PL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Szk3!$N$31</c:f>
              <c:strCache>
                <c:ptCount val="1"/>
                <c:pt idx="0">
                  <c:v>czytanie i interpretacja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0070C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dPt>
            <c:idx val="1"/>
            <c:marker>
              <c:symbol val="diamond"/>
              <c:size val="10"/>
            </c:marker>
            <c:spPr>
              <a:ln w="63500">
                <a:solidFill>
                  <a:srgbClr val="0070C0"/>
                </a:solidFill>
                <a:prstDash val="solid"/>
              </a:ln>
            </c:spPr>
          </c:dPt>
          <c:cat>
            <c:numRef>
              <c:f>Szk3!$O$30:$R$30</c:f>
              <c:numCache>
                <c:formatCode>General</c:formatCode>
                <c:ptCount val="4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</c:numCache>
            </c:numRef>
          </c:cat>
          <c:val>
            <c:numRef>
              <c:f>Szk3!$O$31:$R$31</c:f>
              <c:numCache>
                <c:formatCode>General</c:formatCode>
                <c:ptCount val="4"/>
                <c:pt idx="0" formatCode="0.0">
                  <c:v>53.066579219663346</c:v>
                </c:pt>
                <c:pt idx="2" formatCode="0.0">
                  <c:v>43.257966630062533</c:v>
                </c:pt>
                <c:pt idx="3" formatCode="0.0">
                  <c:v>49.073784616203305</c:v>
                </c:pt>
              </c:numCache>
            </c:numRef>
          </c:val>
        </c:ser>
        <c:ser>
          <c:idx val="1"/>
          <c:order val="1"/>
          <c:tx>
            <c:strRef>
              <c:f>Szk3!$N$32</c:f>
              <c:strCache>
                <c:ptCount val="1"/>
                <c:pt idx="0">
                  <c:v>matematyka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Pt>
            <c:idx val="1"/>
            <c:marker>
              <c:symbol val="square"/>
              <c:size val="10"/>
            </c:marker>
          </c:dPt>
          <c:cat>
            <c:numRef>
              <c:f>Szk3!$O$30:$R$30</c:f>
              <c:numCache>
                <c:formatCode>General</c:formatCode>
                <c:ptCount val="4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</c:numCache>
            </c:numRef>
          </c:cat>
          <c:val>
            <c:numRef>
              <c:f>Szk3!$O$32:$R$32</c:f>
              <c:numCache>
                <c:formatCode>General</c:formatCode>
                <c:ptCount val="4"/>
                <c:pt idx="0" formatCode="0.0">
                  <c:v>46.101247759840078</c:v>
                </c:pt>
                <c:pt idx="2" formatCode="0.0">
                  <c:v>37.283416844512111</c:v>
                </c:pt>
                <c:pt idx="3" formatCode="0.0">
                  <c:v>39.40752523335297</c:v>
                </c:pt>
              </c:numCache>
            </c:numRef>
          </c:val>
        </c:ser>
        <c:marker val="1"/>
        <c:axId val="64239104"/>
        <c:axId val="64241024"/>
      </c:lineChart>
      <c:catAx>
        <c:axId val="64239104"/>
        <c:scaling>
          <c:orientation val="minMax"/>
        </c:scaling>
        <c:axPos val="b"/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4241024"/>
        <c:crosses val="autoZero"/>
        <c:auto val="1"/>
        <c:lblAlgn val="ctr"/>
        <c:lblOffset val="100"/>
        <c:tickLblSkip val="1"/>
        <c:tickMarkSkip val="1"/>
      </c:catAx>
      <c:valAx>
        <c:axId val="64241024"/>
        <c:scaling>
          <c:orientation val="minMax"/>
          <c:max val="60"/>
          <c:min val="30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0"/>
        <c:maj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Calibri" pitchFamily="34" charset="0"/>
              </a:defRPr>
            </a:pPr>
            <a:endParaRPr lang="pl-PL"/>
          </a:p>
        </c:txPr>
        <c:crossAx val="64239104"/>
        <c:crosses val="autoZero"/>
        <c:crossBetween val="between"/>
        <c:majorUnit val="5"/>
        <c:minorUnit val="1"/>
      </c:valAx>
      <c:spPr>
        <a:noFill/>
        <a:ln w="0">
          <a:noFill/>
          <a:prstDash val="solid"/>
        </a:ln>
      </c:spPr>
    </c:plotArea>
    <c:legend>
      <c:legendPos val="r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5.196419706401572E-2"/>
          <c:y val="3.7762518707405955E-2"/>
          <c:w val="0.94206283080492526"/>
          <c:h val="0.7123501276778836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i rozumowanie 2009</c:v>
                </c:pt>
              </c:strCache>
            </c:strRef>
          </c:tx>
          <c:spPr>
            <a:solidFill>
              <a:srgbClr val="0070C0"/>
            </a:solidFill>
          </c:spPr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Polska</c:v>
                </c:pt>
                <c:pt idx="3">
                  <c:v>Holandia</c:v>
                </c:pt>
                <c:pt idx="4">
                  <c:v>Węgry</c:v>
                </c:pt>
                <c:pt idx="5">
                  <c:v>Łotwa</c:v>
                </c:pt>
                <c:pt idx="6">
                  <c:v>Słowenia</c:v>
                </c:pt>
                <c:pt idx="7">
                  <c:v>Niemcy</c:v>
                </c:pt>
                <c:pt idx="8">
                  <c:v>Wielka Brytania</c:v>
                </c:pt>
                <c:pt idx="9">
                  <c:v>Irlandia</c:v>
                </c:pt>
                <c:pt idx="10">
                  <c:v>Portugalia</c:v>
                </c:pt>
                <c:pt idx="11">
                  <c:v>Dania</c:v>
                </c:pt>
                <c:pt idx="12">
                  <c:v>Litwa</c:v>
                </c:pt>
                <c:pt idx="13">
                  <c:v>Czechy</c:v>
                </c:pt>
                <c:pt idx="14">
                  <c:v>Belgia</c:v>
                </c:pt>
                <c:pt idx="15">
                  <c:v>Hiszpania </c:v>
                </c:pt>
                <c:pt idx="16">
                  <c:v>Szwecja</c:v>
                </c:pt>
                <c:pt idx="17">
                  <c:v>Słowacja</c:v>
                </c:pt>
                <c:pt idx="18">
                  <c:v>Francja</c:v>
                </c:pt>
                <c:pt idx="19">
                  <c:v>Włochy</c:v>
                </c:pt>
                <c:pt idx="20">
                  <c:v>Austria</c:v>
                </c:pt>
                <c:pt idx="21">
                  <c:v>Luksemburg</c:v>
                </c:pt>
                <c:pt idx="22">
                  <c:v>Grecja</c:v>
                </c:pt>
                <c:pt idx="23">
                  <c:v>Bułgaria</c:v>
                </c:pt>
                <c:pt idx="24">
                  <c:v>Rumunia</c:v>
                </c:pt>
              </c:strCache>
            </c:strRef>
          </c:cat>
          <c:val>
            <c:numRef>
              <c:f>Arkusz1!$B$2:$B$26</c:f>
              <c:numCache>
                <c:formatCode>0.0</c:formatCode>
                <c:ptCount val="25"/>
                <c:pt idx="0">
                  <c:v>6</c:v>
                </c:pt>
                <c:pt idx="1">
                  <c:v>8.3000000000000007</c:v>
                </c:pt>
                <c:pt idx="2">
                  <c:v>13.1</c:v>
                </c:pt>
                <c:pt idx="3">
                  <c:v>13.2</c:v>
                </c:pt>
                <c:pt idx="4">
                  <c:v>14.1</c:v>
                </c:pt>
                <c:pt idx="5">
                  <c:v>14.7</c:v>
                </c:pt>
                <c:pt idx="6">
                  <c:v>14.8</c:v>
                </c:pt>
                <c:pt idx="7">
                  <c:v>14.8</c:v>
                </c:pt>
                <c:pt idx="8">
                  <c:v>15</c:v>
                </c:pt>
                <c:pt idx="9">
                  <c:v>15.2</c:v>
                </c:pt>
                <c:pt idx="10">
                  <c:v>16.5</c:v>
                </c:pt>
                <c:pt idx="11">
                  <c:v>16.600000000000001</c:v>
                </c:pt>
                <c:pt idx="12">
                  <c:v>17</c:v>
                </c:pt>
                <c:pt idx="13">
                  <c:v>17.3</c:v>
                </c:pt>
                <c:pt idx="14">
                  <c:v>18</c:v>
                </c:pt>
                <c:pt idx="15">
                  <c:v>18.2</c:v>
                </c:pt>
                <c:pt idx="16">
                  <c:v>19.100000000000001</c:v>
                </c:pt>
                <c:pt idx="17">
                  <c:v>19.3</c:v>
                </c:pt>
                <c:pt idx="18">
                  <c:v>19.3</c:v>
                </c:pt>
                <c:pt idx="19">
                  <c:v>20.6</c:v>
                </c:pt>
                <c:pt idx="20">
                  <c:v>20.9</c:v>
                </c:pt>
                <c:pt idx="21">
                  <c:v>23.7</c:v>
                </c:pt>
                <c:pt idx="22">
                  <c:v>25.3</c:v>
                </c:pt>
                <c:pt idx="23">
                  <c:v>38.800000000000004</c:v>
                </c:pt>
                <c:pt idx="24">
                  <c:v>41.4</c:v>
                </c:pt>
              </c:numCache>
            </c:numRef>
          </c:val>
        </c:ser>
        <c:gapWidth val="75"/>
        <c:overlap val="-25"/>
        <c:axId val="66426368"/>
        <c:axId val="66427904"/>
      </c:barChart>
      <c:lineChart>
        <c:grouping val="standard"/>
        <c:ser>
          <c:idx val="1"/>
          <c:order val="1"/>
          <c:tx>
            <c:strRef>
              <c:f>Arkusz1!$C$1</c:f>
              <c:strCache>
                <c:ptCount val="1"/>
                <c:pt idx="0">
                  <c:v>Czytanie i rozumowanie 2010</c:v>
                </c:pt>
              </c:strCache>
            </c:strRef>
          </c:tx>
          <c:spPr>
            <a:ln>
              <a:solidFill>
                <a:srgbClr val="FF0000">
                  <a:alpha val="50000"/>
                </a:srgbClr>
              </a:solidFill>
            </a:ln>
          </c:spPr>
          <c:marker>
            <c:symbol val="none"/>
          </c:marker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Polska</c:v>
                </c:pt>
                <c:pt idx="3">
                  <c:v>Holandia</c:v>
                </c:pt>
                <c:pt idx="4">
                  <c:v>Węgry</c:v>
                </c:pt>
                <c:pt idx="5">
                  <c:v>Łotwa</c:v>
                </c:pt>
                <c:pt idx="6">
                  <c:v>Słowenia</c:v>
                </c:pt>
                <c:pt idx="7">
                  <c:v>Niemcy</c:v>
                </c:pt>
                <c:pt idx="8">
                  <c:v>Wielka Brytania</c:v>
                </c:pt>
                <c:pt idx="9">
                  <c:v>Irlandia</c:v>
                </c:pt>
                <c:pt idx="10">
                  <c:v>Portugalia</c:v>
                </c:pt>
                <c:pt idx="11">
                  <c:v>Dania</c:v>
                </c:pt>
                <c:pt idx="12">
                  <c:v>Litwa</c:v>
                </c:pt>
                <c:pt idx="13">
                  <c:v>Czechy</c:v>
                </c:pt>
                <c:pt idx="14">
                  <c:v>Belgia</c:v>
                </c:pt>
                <c:pt idx="15">
                  <c:v>Hiszpania </c:v>
                </c:pt>
                <c:pt idx="16">
                  <c:v>Szwecja</c:v>
                </c:pt>
                <c:pt idx="17">
                  <c:v>Słowacja</c:v>
                </c:pt>
                <c:pt idx="18">
                  <c:v>Francja</c:v>
                </c:pt>
                <c:pt idx="19">
                  <c:v>Włochy</c:v>
                </c:pt>
                <c:pt idx="20">
                  <c:v>Austria</c:v>
                </c:pt>
                <c:pt idx="21">
                  <c:v>Luksemburg</c:v>
                </c:pt>
                <c:pt idx="22">
                  <c:v>Grecja</c:v>
                </c:pt>
                <c:pt idx="23">
                  <c:v>Bułgaria</c:v>
                </c:pt>
                <c:pt idx="24">
                  <c:v>Rumunia</c:v>
                </c:pt>
              </c:strCache>
            </c:strRef>
          </c:cat>
          <c:val>
            <c:numRef>
              <c:f>Arkusz1!$C$2:$C$26</c:f>
              <c:numCache>
                <c:formatCode>General</c:formatCode>
                <c:ptCount val="2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</c:numCache>
            </c:numRef>
          </c:val>
        </c:ser>
        <c:marker val="1"/>
        <c:axId val="66426368"/>
        <c:axId val="66427904"/>
      </c:lineChart>
      <c:catAx>
        <c:axId val="66426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66427904"/>
        <c:crosses val="autoZero"/>
        <c:auto val="1"/>
        <c:lblAlgn val="ctr"/>
        <c:lblOffset val="100"/>
      </c:catAx>
      <c:valAx>
        <c:axId val="6642790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0"/>
        <c:majorTickMark val="none"/>
        <c:tickLblPos val="nextTo"/>
        <c:spPr>
          <a:ln w="9525">
            <a:solidFill>
              <a:schemeClr val="accent1"/>
            </a:solidFill>
          </a:ln>
        </c:spPr>
        <c:crossAx val="66426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5.196419706401572E-2"/>
          <c:y val="3.7762518707405955E-2"/>
          <c:w val="0.94206283080492526"/>
          <c:h val="0.7123501276778836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rgbClr val="0070C0"/>
            </a:solidFill>
          </c:spPr>
          <c:dPt>
            <c:idx val="8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Holandia</c:v>
                </c:pt>
                <c:pt idx="3">
                  <c:v>Dania</c:v>
                </c:pt>
                <c:pt idx="4">
                  <c:v>Niemcy</c:v>
                </c:pt>
                <c:pt idx="5">
                  <c:v>Belgia</c:v>
                </c:pt>
                <c:pt idx="6">
                  <c:v>Wielka Brytania</c:v>
                </c:pt>
                <c:pt idx="7">
                  <c:v>Słowenia</c:v>
                </c:pt>
                <c:pt idx="8">
                  <c:v>Polska</c:v>
                </c:pt>
                <c:pt idx="9">
                  <c:v>Irlandia</c:v>
                </c:pt>
                <c:pt idx="10">
                  <c:v>Słowacja</c:v>
                </c:pt>
                <c:pt idx="11">
                  <c:v>Szwecja</c:v>
                </c:pt>
                <c:pt idx="12">
                  <c:v>Węgry</c:v>
                </c:pt>
                <c:pt idx="13">
                  <c:v>Czechy</c:v>
                </c:pt>
                <c:pt idx="14">
                  <c:v>Francja</c:v>
                </c:pt>
                <c:pt idx="15">
                  <c:v>Łotwa</c:v>
                </c:pt>
                <c:pt idx="16">
                  <c:v>Austria</c:v>
                </c:pt>
                <c:pt idx="17">
                  <c:v>Portugalia</c:v>
                </c:pt>
                <c:pt idx="18">
                  <c:v>Hiszpania </c:v>
                </c:pt>
                <c:pt idx="19">
                  <c:v>Luksemburg</c:v>
                </c:pt>
                <c:pt idx="20">
                  <c:v>Włochy</c:v>
                </c:pt>
                <c:pt idx="21">
                  <c:v>Litwa</c:v>
                </c:pt>
                <c:pt idx="22">
                  <c:v>Grecja</c:v>
                </c:pt>
                <c:pt idx="23">
                  <c:v>Rumunia</c:v>
                </c:pt>
                <c:pt idx="24">
                  <c:v>Bułgaria</c:v>
                </c:pt>
              </c:strCache>
            </c:strRef>
          </c:cat>
          <c:val>
            <c:numRef>
              <c:f>Arkusz1!$B$2:$B$26</c:f>
              <c:numCache>
                <c:formatCode>0.0</c:formatCode>
                <c:ptCount val="25"/>
                <c:pt idx="0">
                  <c:v>7.8</c:v>
                </c:pt>
                <c:pt idx="1">
                  <c:v>12.6</c:v>
                </c:pt>
                <c:pt idx="2">
                  <c:v>13.4</c:v>
                </c:pt>
                <c:pt idx="3">
                  <c:v>17.100000000000001</c:v>
                </c:pt>
                <c:pt idx="4">
                  <c:v>18.600000000000001</c:v>
                </c:pt>
                <c:pt idx="5">
                  <c:v>19.100000000000001</c:v>
                </c:pt>
                <c:pt idx="6">
                  <c:v>20.2</c:v>
                </c:pt>
                <c:pt idx="7">
                  <c:v>20.3</c:v>
                </c:pt>
                <c:pt idx="8">
                  <c:v>20.5</c:v>
                </c:pt>
                <c:pt idx="9">
                  <c:v>20.8</c:v>
                </c:pt>
                <c:pt idx="10">
                  <c:v>21</c:v>
                </c:pt>
                <c:pt idx="11">
                  <c:v>21.1</c:v>
                </c:pt>
                <c:pt idx="12">
                  <c:v>22.3</c:v>
                </c:pt>
                <c:pt idx="13">
                  <c:v>22.3</c:v>
                </c:pt>
                <c:pt idx="14">
                  <c:v>22.5</c:v>
                </c:pt>
                <c:pt idx="15">
                  <c:v>22.6</c:v>
                </c:pt>
                <c:pt idx="16">
                  <c:v>23.2</c:v>
                </c:pt>
                <c:pt idx="17">
                  <c:v>23.7</c:v>
                </c:pt>
                <c:pt idx="18">
                  <c:v>23.7</c:v>
                </c:pt>
                <c:pt idx="19">
                  <c:v>23.9</c:v>
                </c:pt>
                <c:pt idx="20">
                  <c:v>24.9</c:v>
                </c:pt>
                <c:pt idx="21">
                  <c:v>26.3</c:v>
                </c:pt>
                <c:pt idx="22">
                  <c:v>30.3</c:v>
                </c:pt>
                <c:pt idx="23">
                  <c:v>47</c:v>
                </c:pt>
                <c:pt idx="24">
                  <c:v>47.1</c:v>
                </c:pt>
              </c:numCache>
            </c:numRef>
          </c:val>
        </c:ser>
        <c:gapWidth val="75"/>
        <c:overlap val="-25"/>
        <c:axId val="88498944"/>
        <c:axId val="88500480"/>
      </c:barChart>
      <c:lineChart>
        <c:grouping val="standard"/>
        <c:ser>
          <c:idx val="1"/>
          <c:order val="1"/>
          <c:tx>
            <c:strRef>
              <c:f>Arkusz1!$C$1</c:f>
              <c:strCache>
                <c:ptCount val="1"/>
                <c:pt idx="0">
                  <c:v>Kolumna3</c:v>
                </c:pt>
              </c:strCache>
            </c:strRef>
          </c:tx>
          <c:spPr>
            <a:ln>
              <a:solidFill>
                <a:srgbClr val="FF0000">
                  <a:alpha val="50000"/>
                </a:srgbClr>
              </a:solidFill>
            </a:ln>
          </c:spPr>
          <c:marker>
            <c:symbol val="none"/>
          </c:marker>
          <c:cat>
            <c:strRef>
              <c:f>Arkusz1!$A$2:$A$26</c:f>
              <c:strCache>
                <c:ptCount val="25"/>
                <c:pt idx="0">
                  <c:v>Finlandia</c:v>
                </c:pt>
                <c:pt idx="1">
                  <c:v>Estonia</c:v>
                </c:pt>
                <c:pt idx="2">
                  <c:v>Holandia</c:v>
                </c:pt>
                <c:pt idx="3">
                  <c:v>Dania</c:v>
                </c:pt>
                <c:pt idx="4">
                  <c:v>Niemcy</c:v>
                </c:pt>
                <c:pt idx="5">
                  <c:v>Belgia</c:v>
                </c:pt>
                <c:pt idx="6">
                  <c:v>Wielka Brytania</c:v>
                </c:pt>
                <c:pt idx="7">
                  <c:v>Słowenia</c:v>
                </c:pt>
                <c:pt idx="8">
                  <c:v>Polska</c:v>
                </c:pt>
                <c:pt idx="9">
                  <c:v>Irlandia</c:v>
                </c:pt>
                <c:pt idx="10">
                  <c:v>Słowacja</c:v>
                </c:pt>
                <c:pt idx="11">
                  <c:v>Szwecja</c:v>
                </c:pt>
                <c:pt idx="12">
                  <c:v>Węgry</c:v>
                </c:pt>
                <c:pt idx="13">
                  <c:v>Czechy</c:v>
                </c:pt>
                <c:pt idx="14">
                  <c:v>Francja</c:v>
                </c:pt>
                <c:pt idx="15">
                  <c:v>Łotwa</c:v>
                </c:pt>
                <c:pt idx="16">
                  <c:v>Austria</c:v>
                </c:pt>
                <c:pt idx="17">
                  <c:v>Portugalia</c:v>
                </c:pt>
                <c:pt idx="18">
                  <c:v>Hiszpania </c:v>
                </c:pt>
                <c:pt idx="19">
                  <c:v>Luksemburg</c:v>
                </c:pt>
                <c:pt idx="20">
                  <c:v>Włochy</c:v>
                </c:pt>
                <c:pt idx="21">
                  <c:v>Litwa</c:v>
                </c:pt>
                <c:pt idx="22">
                  <c:v>Grecja</c:v>
                </c:pt>
                <c:pt idx="23">
                  <c:v>Rumunia</c:v>
                </c:pt>
                <c:pt idx="24">
                  <c:v>Bułgaria</c:v>
                </c:pt>
              </c:strCache>
            </c:strRef>
          </c:cat>
          <c:val>
            <c:numRef>
              <c:f>Arkusz1!$C$2:$C$26</c:f>
              <c:numCache>
                <c:formatCode>General</c:formatCode>
                <c:ptCount val="2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</c:numCache>
            </c:numRef>
          </c:val>
        </c:ser>
        <c:marker val="1"/>
        <c:axId val="88498944"/>
        <c:axId val="88500480"/>
      </c:lineChart>
      <c:catAx>
        <c:axId val="88498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88500480"/>
        <c:crosses val="autoZero"/>
        <c:auto val="1"/>
        <c:lblAlgn val="ctr"/>
        <c:lblOffset val="100"/>
      </c:catAx>
      <c:valAx>
        <c:axId val="8850048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0"/>
        <c:majorTickMark val="none"/>
        <c:tickLblPos val="nextTo"/>
        <c:spPr>
          <a:ln w="9525">
            <a:solidFill>
              <a:schemeClr val="accent1"/>
            </a:solidFill>
          </a:ln>
        </c:spPr>
        <c:crossAx val="884989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Arkusz1!$A$2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numFmt formatCode="#,##0" sourceLinked="0"/>
            <c:showVal val="1"/>
          </c:dLbls>
          <c:cat>
            <c:strRef>
              <c:f>Arkusz1!$B$1:$G$1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Arkusz1!$B$2:$G$2</c:f>
              <c:numCache>
                <c:formatCode>General</c:formatCode>
                <c:ptCount val="6"/>
                <c:pt idx="0">
                  <c:v>8.7000000000000011</c:v>
                </c:pt>
                <c:pt idx="1">
                  <c:v>14.6</c:v>
                </c:pt>
                <c:pt idx="2">
                  <c:v>24.1</c:v>
                </c:pt>
                <c:pt idx="3">
                  <c:v>28.2</c:v>
                </c:pt>
                <c:pt idx="4">
                  <c:v>18.600000000000001</c:v>
                </c:pt>
                <c:pt idx="5">
                  <c:v>5.9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numFmt formatCode="#,##0" sourceLinked="0"/>
            <c:showVal val="1"/>
          </c:dLbls>
          <c:cat>
            <c:strRef>
              <c:f>Arkusz1!$B$1:$G$1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Arkusz1!$B$3:$G$3</c:f>
              <c:numCache>
                <c:formatCode>General</c:formatCode>
                <c:ptCount val="6"/>
                <c:pt idx="0">
                  <c:v>5.3</c:v>
                </c:pt>
                <c:pt idx="1">
                  <c:v>11.5</c:v>
                </c:pt>
                <c:pt idx="2">
                  <c:v>24.4</c:v>
                </c:pt>
                <c:pt idx="3">
                  <c:v>30</c:v>
                </c:pt>
                <c:pt idx="4">
                  <c:v>20.7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numFmt formatCode="#,##0" sourceLinked="0"/>
            <c:showVal val="1"/>
          </c:dLbls>
          <c:cat>
            <c:strRef>
              <c:f>Arkusz1!$B$1:$G$1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Arkusz1!$B$4:$G$4</c:f>
              <c:numCache>
                <c:formatCode>General</c:formatCode>
                <c:ptCount val="6"/>
                <c:pt idx="0">
                  <c:v>5</c:v>
                </c:pt>
                <c:pt idx="1">
                  <c:v>11.2</c:v>
                </c:pt>
                <c:pt idx="2">
                  <c:v>21.5</c:v>
                </c:pt>
                <c:pt idx="3">
                  <c:v>27.5</c:v>
                </c:pt>
                <c:pt idx="4">
                  <c:v>23.1</c:v>
                </c:pt>
                <c:pt idx="5">
                  <c:v>11.6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numFmt formatCode="#,##0" sourceLinked="0"/>
            <c:showVal val="1"/>
          </c:dLbls>
          <c:cat>
            <c:strRef>
              <c:f>Arkusz1!$B$1:$G$1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Arkusz1!$B$5:$G$5</c:f>
              <c:numCache>
                <c:formatCode>General</c:formatCode>
                <c:ptCount val="6"/>
                <c:pt idx="0">
                  <c:v>3.7</c:v>
                </c:pt>
                <c:pt idx="1">
                  <c:v>11.3</c:v>
                </c:pt>
                <c:pt idx="2">
                  <c:v>24.5</c:v>
                </c:pt>
                <c:pt idx="3">
                  <c:v>31</c:v>
                </c:pt>
                <c:pt idx="4">
                  <c:v>22.3</c:v>
                </c:pt>
                <c:pt idx="5">
                  <c:v>7.2</c:v>
                </c:pt>
              </c:numCache>
            </c:numRef>
          </c:val>
        </c:ser>
        <c:gapWidth val="75"/>
        <c:overlap val="-25"/>
        <c:axId val="61723392"/>
        <c:axId val="61724928"/>
      </c:barChart>
      <c:catAx>
        <c:axId val="61723392"/>
        <c:scaling>
          <c:orientation val="minMax"/>
        </c:scaling>
        <c:axPos val="b"/>
        <c:majorTickMark val="none"/>
        <c:tickLblPos val="nextTo"/>
        <c:crossAx val="61724928"/>
        <c:crosses val="autoZero"/>
        <c:auto val="1"/>
        <c:lblAlgn val="ctr"/>
        <c:lblOffset val="100"/>
      </c:catAx>
      <c:valAx>
        <c:axId val="6172492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617233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4.9927676213406665E-2"/>
          <c:y val="3.3542572380445786E-2"/>
          <c:w val="0.93822055488675449"/>
          <c:h val="0.7094851479604685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licea ogólnokształcące</c:v>
                </c:pt>
              </c:strCache>
            </c:strRef>
          </c:tx>
          <c:spPr>
            <a:solidFill>
              <a:srgbClr val="FFFF00"/>
            </a:solidFill>
            <a:ln w="13008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0.30000000000000032</c:v>
                </c:pt>
                <c:pt idx="1">
                  <c:v>1.9000000000000001</c:v>
                </c:pt>
                <c:pt idx="2">
                  <c:v>16.600000000000001</c:v>
                </c:pt>
                <c:pt idx="3">
                  <c:v>35.300000000000004</c:v>
                </c:pt>
                <c:pt idx="4">
                  <c:v>33.200000000000003</c:v>
                </c:pt>
                <c:pt idx="5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szkoły średnie zawodowe</c:v>
                </c:pt>
              </c:strCache>
            </c:strRef>
          </c:tx>
          <c:spPr>
            <a:solidFill>
              <a:srgbClr val="0000FF"/>
            </a:solidFill>
            <a:ln w="13008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Sheet1!$B$3:$G$3</c:f>
              <c:numCache>
                <c:formatCode>0</c:formatCode>
                <c:ptCount val="6"/>
                <c:pt idx="0">
                  <c:v>2.5</c:v>
                </c:pt>
                <c:pt idx="1">
                  <c:v>13.1</c:v>
                </c:pt>
                <c:pt idx="2">
                  <c:v>34.700000000000003</c:v>
                </c:pt>
                <c:pt idx="3">
                  <c:v>35.9</c:v>
                </c:pt>
                <c:pt idx="4">
                  <c:v>12</c:v>
                </c:pt>
                <c:pt idx="5">
                  <c:v>1.7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zasadnicze szkoły zawodowe</c:v>
                </c:pt>
              </c:strCache>
            </c:strRef>
          </c:tx>
          <c:spPr>
            <a:solidFill>
              <a:srgbClr val="FF0000"/>
            </a:solidFill>
            <a:ln w="13008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Sheet1!$B$4:$G$4</c:f>
              <c:numCache>
                <c:formatCode>0</c:formatCode>
                <c:ptCount val="6"/>
                <c:pt idx="0">
                  <c:v>33.9</c:v>
                </c:pt>
                <c:pt idx="1">
                  <c:v>39.4</c:v>
                </c:pt>
                <c:pt idx="2">
                  <c:v>23.2</c:v>
                </c:pt>
                <c:pt idx="3">
                  <c:v>3.4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</c:ser>
        <c:gapWidth val="75"/>
        <c:overlap val="-25"/>
        <c:axId val="88929792"/>
        <c:axId val="88931328"/>
      </c:barChart>
      <c:catAx>
        <c:axId val="8892979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2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8931328"/>
        <c:crosses val="autoZero"/>
        <c:auto val="1"/>
        <c:lblAlgn val="ctr"/>
        <c:lblOffset val="100"/>
        <c:tickLblSkip val="1"/>
        <c:tickMarkSkip val="1"/>
      </c:catAx>
      <c:valAx>
        <c:axId val="88931328"/>
        <c:scaling>
          <c:orientation val="minMax"/>
        </c:scaling>
        <c:axPos val="l"/>
        <c:majorGridlines>
          <c:spPr>
            <a:ln w="3252"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numFmt formatCode="0" sourceLinked="1"/>
        <c:maj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88929792"/>
        <c:crosses val="autoZero"/>
        <c:crossBetween val="between"/>
      </c:valAx>
      <c:spPr>
        <a:noFill/>
        <a:ln w="26017">
          <a:noFill/>
        </a:ln>
      </c:spPr>
    </c:plotArea>
    <c:legend>
      <c:legendPos val="b"/>
      <c:layout>
        <c:manualLayout>
          <c:xMode val="edge"/>
          <c:yMode val="edge"/>
          <c:x val="0"/>
          <c:y val="0.8849079921450369"/>
          <c:w val="1"/>
          <c:h val="0.11509200785496314"/>
        </c:manualLayout>
      </c:layout>
      <c:spPr>
        <a:noFill/>
        <a:ln w="3252">
          <a:noFill/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licea ogólnokształcące</c:v>
                </c:pt>
              </c:strCache>
            </c:strRef>
          </c:tx>
          <c:spPr>
            <a:solidFill>
              <a:srgbClr val="FFFF00"/>
            </a:solidFill>
            <a:ln w="13008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30</c:v>
                </c:pt>
                <c:pt idx="4">
                  <c:v>41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średnie szkoły zawodowe</c:v>
                </c:pt>
              </c:strCache>
            </c:strRef>
          </c:tx>
          <c:spPr>
            <a:solidFill>
              <a:srgbClr val="0000FF"/>
            </a:solidFill>
            <a:ln w="13008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</c:v>
                </c:pt>
                <c:pt idx="1">
                  <c:v>11</c:v>
                </c:pt>
                <c:pt idx="2">
                  <c:v>31</c:v>
                </c:pt>
                <c:pt idx="3">
                  <c:v>39</c:v>
                </c:pt>
                <c:pt idx="4">
                  <c:v>15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zasadnicze szkoły zawodowe</c:v>
                </c:pt>
              </c:strCache>
            </c:strRef>
          </c:tx>
          <c:spPr>
            <a:solidFill>
              <a:srgbClr val="FF0000"/>
            </a:solidFill>
            <a:ln w="13008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poniżej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21</c:v>
                </c:pt>
                <c:pt idx="1">
                  <c:v>37</c:v>
                </c:pt>
                <c:pt idx="2">
                  <c:v>31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gapWidth val="75"/>
        <c:overlap val="-25"/>
        <c:axId val="89077632"/>
        <c:axId val="89079168"/>
      </c:barChart>
      <c:catAx>
        <c:axId val="8907763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2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79168"/>
        <c:crosses val="autoZero"/>
        <c:auto val="1"/>
        <c:lblAlgn val="ctr"/>
        <c:lblOffset val="100"/>
        <c:tickLblSkip val="1"/>
        <c:tickMarkSkip val="1"/>
      </c:catAx>
      <c:valAx>
        <c:axId val="89079168"/>
        <c:scaling>
          <c:orientation val="minMax"/>
        </c:scaling>
        <c:axPos val="l"/>
        <c:majorGridlines>
          <c:spPr>
            <a:ln w="3252"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numFmt formatCode="General" sourceLinked="1"/>
        <c:maj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itchFamily="34" charset="0"/>
                <a:ea typeface="Comic Sans MS"/>
                <a:cs typeface="Calibri" pitchFamily="34" charset="0"/>
              </a:defRPr>
            </a:pPr>
            <a:endParaRPr lang="pl-PL"/>
          </a:p>
        </c:txPr>
        <c:crossAx val="89077632"/>
        <c:crosses val="autoZero"/>
        <c:crossBetween val="between"/>
      </c:valAx>
      <c:spPr>
        <a:noFill/>
        <a:ln w="2601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itchFamily="34" charset="0"/>
                <a:ea typeface="Comic Sans MS"/>
                <a:cs typeface="Calibri" pitchFamily="34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itchFamily="34" charset="0"/>
                <a:ea typeface="Comic Sans MS"/>
                <a:cs typeface="Calibri" pitchFamily="34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 pitchFamily="34" charset="0"/>
                <a:ea typeface="Comic Sans MS"/>
                <a:cs typeface="Calibri" pitchFamily="34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"/>
          <c:y val="0.89826508118319681"/>
          <c:w val="1"/>
          <c:h val="0.10173491881680313"/>
        </c:manualLayout>
      </c:layout>
      <c:spPr>
        <a:noFill/>
        <a:ln w="3252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Calibri" pitchFamily="34" charset="0"/>
              <a:ea typeface="Comic Sans MS"/>
              <a:cs typeface="Calibri" pitchFamily="34" charset="0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2000</c:v>
                </c:pt>
              </c:strCache>
            </c:strRef>
          </c:tx>
          <c:spPr>
            <a:ln>
              <a:solidFill>
                <a:srgbClr val="BBE0E3"/>
              </a:solidFill>
            </a:ln>
          </c:spPr>
          <c:dLbls>
            <c:showVal val="1"/>
          </c:dLbls>
          <c:cat>
            <c:strRef>
              <c:f>Arkusz1!$A$2:$A$4</c:f>
              <c:strCache>
                <c:ptCount val="3"/>
                <c:pt idx="0">
                  <c:v>licea ogólnokształcące</c:v>
                </c:pt>
                <c:pt idx="1">
                  <c:v>średnie zawodowe</c:v>
                </c:pt>
                <c:pt idx="2">
                  <c:v>zasadnicze szkoły zawodowe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543</c:v>
                </c:pt>
                <c:pt idx="1">
                  <c:v>478</c:v>
                </c:pt>
                <c:pt idx="2">
                  <c:v>357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licea ogólnokształcące</c:v>
                </c:pt>
                <c:pt idx="1">
                  <c:v>średnie zawodowe</c:v>
                </c:pt>
                <c:pt idx="2">
                  <c:v>zasadnicze szkoły zawodowe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563</c:v>
                </c:pt>
                <c:pt idx="1">
                  <c:v>489</c:v>
                </c:pt>
                <c:pt idx="2">
                  <c:v>393</c:v>
                </c:pt>
              </c:numCache>
            </c:numRef>
          </c:val>
        </c:ser>
        <c:gapWidth val="75"/>
        <c:overlap val="-25"/>
        <c:axId val="90188032"/>
        <c:axId val="90193920"/>
      </c:barChart>
      <c:catAx>
        <c:axId val="90188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90193920"/>
        <c:crosses val="autoZero"/>
        <c:auto val="1"/>
        <c:lblAlgn val="ctr"/>
        <c:lblOffset val="100"/>
      </c:catAx>
      <c:valAx>
        <c:axId val="90193920"/>
        <c:scaling>
          <c:orientation val="minMax"/>
          <c:min val="300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tickLblPos val="nextTo"/>
        <c:spPr>
          <a:ln w="9525">
            <a:solidFill>
              <a:schemeClr val="accent1"/>
            </a:solidFill>
          </a:ln>
        </c:spPr>
        <c:crossAx val="90188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0035956992807472"/>
          <c:y val="0.12499676292653869"/>
          <c:w val="0.38374351976843402"/>
          <c:h val="0.8512996937436893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Czytanie i interpretacja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wszyscy uczniowie</c:v>
                </c:pt>
                <c:pt idx="1">
                  <c:v>uczniowie liceów ogólnokształcących</c:v>
                </c:pt>
                <c:pt idx="2">
                  <c:v>uczniowie średnich szkół zawodowych</c:v>
                </c:pt>
                <c:pt idx="3">
                  <c:v>uczniowie zasadniczych szkół zawodowych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0.16800000000000001</c:v>
                </c:pt>
                <c:pt idx="1">
                  <c:v>1.6000000000000021E-2</c:v>
                </c:pt>
                <c:pt idx="2">
                  <c:v>0.13200000000000001</c:v>
                </c:pt>
                <c:pt idx="3">
                  <c:v>0.58099999999999996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Matematyka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wszyscy uczniowie</c:v>
                </c:pt>
                <c:pt idx="1">
                  <c:v>uczniowie liceów ogólnokształcących</c:v>
                </c:pt>
                <c:pt idx="2">
                  <c:v>uczniowie średnich szkół zawodowych</c:v>
                </c:pt>
                <c:pt idx="3">
                  <c:v>uczniowie zasadniczych szkół zawodowych</c:v>
                </c:pt>
              </c:strCache>
            </c:strRef>
          </c:cat>
          <c:val>
            <c:numRef>
              <c:f>Arkusz1!$C$2:$C$5</c:f>
              <c:numCache>
                <c:formatCode>0.00%</c:formatCode>
                <c:ptCount val="4"/>
                <c:pt idx="0">
                  <c:v>0.20200000000000001</c:v>
                </c:pt>
                <c:pt idx="1">
                  <c:v>5.1000000000000004E-2</c:v>
                </c:pt>
                <c:pt idx="2">
                  <c:v>0.16800000000000001</c:v>
                </c:pt>
                <c:pt idx="3">
                  <c:v>0.61700000000000088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Rozumowanie w naukach przyrodniczych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Arkusz1!$A$2:$A$5</c:f>
              <c:strCache>
                <c:ptCount val="4"/>
                <c:pt idx="0">
                  <c:v>wszyscy uczniowie</c:v>
                </c:pt>
                <c:pt idx="1">
                  <c:v>uczniowie liceów ogólnokształcących</c:v>
                </c:pt>
                <c:pt idx="2">
                  <c:v>uczniowie średnich szkół zawodowych</c:v>
                </c:pt>
                <c:pt idx="3">
                  <c:v>uczniowie zasadniczych szkół zawodowych</c:v>
                </c:pt>
              </c:strCache>
            </c:strRef>
          </c:cat>
          <c:val>
            <c:numRef>
              <c:f>Arkusz1!$D$2:$D$5</c:f>
              <c:numCache>
                <c:formatCode>0.00%</c:formatCode>
                <c:ptCount val="4"/>
                <c:pt idx="0">
                  <c:v>0.13600000000000001</c:v>
                </c:pt>
                <c:pt idx="1">
                  <c:v>2.9000000000000001E-2</c:v>
                </c:pt>
                <c:pt idx="2">
                  <c:v>0.10700000000000011</c:v>
                </c:pt>
                <c:pt idx="3">
                  <c:v>0.51600000000000001</c:v>
                </c:pt>
              </c:numCache>
            </c:numRef>
          </c:val>
        </c:ser>
        <c:axId val="88676224"/>
        <c:axId val="88677760"/>
      </c:barChart>
      <c:catAx>
        <c:axId val="88676224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2000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88677760"/>
        <c:crosses val="autoZero"/>
        <c:auto val="1"/>
        <c:lblAlgn val="ctr"/>
        <c:lblOffset val="100"/>
      </c:catAx>
      <c:valAx>
        <c:axId val="88677760"/>
        <c:scaling>
          <c:orientation val="minMax"/>
        </c:scaling>
        <c:axPos val="t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%" sourceLinked="0"/>
        <c:majorTickMark val="none"/>
        <c:tickLblPos val="nextTo"/>
        <c:crossAx val="88676224"/>
        <c:crosses val="autoZero"/>
        <c:crossBetween val="between"/>
        <c:majorUnit val="0.1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669579093820565"/>
          <c:y val="0.29932955834186314"/>
          <c:w val="0.31072773756183031"/>
          <c:h val="0.51985836666255281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9.7671683095407164E-2"/>
          <c:y val="3.738178510224318E-2"/>
          <c:w val="0.59903872991795037"/>
          <c:h val="0.71709191974723552"/>
        </c:manualLayout>
      </c:layout>
      <c:barChart>
        <c:barDir val="col"/>
        <c:grouping val="percentStacked"/>
        <c:ser>
          <c:idx val="0"/>
          <c:order val="0"/>
          <c:tx>
            <c:strRef>
              <c:f>Arkusz1!$B$1</c:f>
              <c:strCache>
                <c:ptCount val="1"/>
                <c:pt idx="0">
                  <c:v>licea ogólnokształcące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1984/1986</c:v>
                </c:pt>
                <c:pt idx="1">
                  <c:v>1990/1991</c:v>
                </c:pt>
                <c:pt idx="2">
                  <c:v>1995/1997</c:v>
                </c:pt>
                <c:pt idx="3">
                  <c:v>2000/2002</c:v>
                </c:pt>
                <c:pt idx="4">
                  <c:v>2005/2007</c:v>
                </c:pt>
                <c:pt idx="5">
                  <c:v> 2010/2012</c:v>
                </c:pt>
              </c:strCache>
            </c:strRef>
          </c:cat>
          <c:val>
            <c:numRef>
              <c:f>Arkusz1!$B$2:$B$7</c:f>
              <c:numCache>
                <c:formatCode>0.0</c:formatCode>
                <c:ptCount val="6"/>
                <c:pt idx="0">
                  <c:v>18.294835809131627</c:v>
                </c:pt>
                <c:pt idx="1">
                  <c:v>21.450647717390229</c:v>
                </c:pt>
                <c:pt idx="2">
                  <c:v>28.594027935730285</c:v>
                </c:pt>
                <c:pt idx="3">
                  <c:v>38.728929957538263</c:v>
                </c:pt>
                <c:pt idx="4">
                  <c:v>44.496826931343364</c:v>
                </c:pt>
                <c:pt idx="5">
                  <c:v>45.773476714927313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średnie szkoly zawodowe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Arkusz1!$A$2:$A$7</c:f>
              <c:strCache>
                <c:ptCount val="6"/>
                <c:pt idx="0">
                  <c:v>1984/1986</c:v>
                </c:pt>
                <c:pt idx="1">
                  <c:v>1990/1991</c:v>
                </c:pt>
                <c:pt idx="2">
                  <c:v>1995/1997</c:v>
                </c:pt>
                <c:pt idx="3">
                  <c:v>2000/2002</c:v>
                </c:pt>
                <c:pt idx="4">
                  <c:v>2005/2007</c:v>
                </c:pt>
                <c:pt idx="5">
                  <c:v> 2010/2012</c:v>
                </c:pt>
              </c:strCache>
            </c:strRef>
          </c:cat>
          <c:val>
            <c:numRef>
              <c:f>Arkusz1!$C$2:$C$7</c:f>
              <c:numCache>
                <c:formatCode>0.0</c:formatCode>
                <c:ptCount val="6"/>
                <c:pt idx="0">
                  <c:v>24.348343614531419</c:v>
                </c:pt>
                <c:pt idx="1">
                  <c:v>29.145342803660871</c:v>
                </c:pt>
                <c:pt idx="2">
                  <c:v>33.125710786458072</c:v>
                </c:pt>
                <c:pt idx="3">
                  <c:v>35.59097859556001</c:v>
                </c:pt>
                <c:pt idx="4">
                  <c:v>38.684417837962044</c:v>
                </c:pt>
                <c:pt idx="5">
                  <c:v>34.576589764355852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zasadnicze szkoły zawodowe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Arkusz1!$A$2:$A$7</c:f>
              <c:strCache>
                <c:ptCount val="6"/>
                <c:pt idx="0">
                  <c:v>1984/1986</c:v>
                </c:pt>
                <c:pt idx="1">
                  <c:v>1990/1991</c:v>
                </c:pt>
                <c:pt idx="2">
                  <c:v>1995/1997</c:v>
                </c:pt>
                <c:pt idx="3">
                  <c:v>2000/2002</c:v>
                </c:pt>
                <c:pt idx="4">
                  <c:v>2005/2007</c:v>
                </c:pt>
                <c:pt idx="5">
                  <c:v> 2010/2012</c:v>
                </c:pt>
              </c:strCache>
            </c:strRef>
          </c:cat>
          <c:val>
            <c:numRef>
              <c:f>Arkusz1!$D$2:$D$7</c:f>
              <c:numCache>
                <c:formatCode>0.0</c:formatCode>
                <c:ptCount val="6"/>
                <c:pt idx="0">
                  <c:v>57.356820576336737</c:v>
                </c:pt>
                <c:pt idx="1">
                  <c:v>49.404009478948744</c:v>
                </c:pt>
                <c:pt idx="2">
                  <c:v>38.280261277811796</c:v>
                </c:pt>
                <c:pt idx="3">
                  <c:v>25.680091446901827</c:v>
                </c:pt>
                <c:pt idx="4">
                  <c:v>16.81875523069451</c:v>
                </c:pt>
                <c:pt idx="5">
                  <c:v>19.64993352071685</c:v>
                </c:pt>
              </c:numCache>
            </c:numRef>
          </c:val>
        </c:ser>
        <c:gapWidth val="55"/>
        <c:overlap val="100"/>
        <c:axId val="90277760"/>
        <c:axId val="90279296"/>
      </c:barChart>
      <c:catAx>
        <c:axId val="90277760"/>
        <c:scaling>
          <c:orientation val="minMax"/>
        </c:scaling>
        <c:axPos val="b"/>
        <c:majorTickMark val="none"/>
        <c:tickLblPos val="nextTo"/>
        <c:crossAx val="90279296"/>
        <c:crosses val="autoZero"/>
        <c:auto val="1"/>
        <c:lblAlgn val="ctr"/>
        <c:lblOffset val="100"/>
      </c:catAx>
      <c:valAx>
        <c:axId val="9027929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</a:ln>
          </c:spPr>
        </c:majorGridlines>
        <c:numFmt formatCode="0%" sourceLinked="1"/>
        <c:majorTickMark val="none"/>
        <c:tickLblPos val="nextTo"/>
        <c:crossAx val="902777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8888099195148667"/>
          <c:y val="0.25980000279963161"/>
          <c:w val="0.31111900804851333"/>
          <c:h val="0.37081169931273039"/>
        </c:manualLayout>
      </c:layout>
      <c:txPr>
        <a:bodyPr/>
        <a:lstStyle/>
        <a:p>
          <a:pPr>
            <a:defRPr sz="2000"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0.06338</cdr:x>
      <cdr:y>0.25</cdr:y>
    </cdr:from>
    <cdr:to>
      <cdr:x>0.50704</cdr:x>
      <cdr:y>0.38038</cdr:y>
    </cdr:to>
    <cdr:sp macro="" textlink="">
      <cdr:nvSpPr>
        <cdr:cNvPr id="2" name="pole tekstowe 9"/>
        <cdr:cNvSpPr txBox="1"/>
      </cdr:nvSpPr>
      <cdr:spPr>
        <a:xfrm xmlns:a="http://schemas.openxmlformats.org/drawingml/2006/main">
          <a:off x="642942" y="1357322"/>
          <a:ext cx="4500594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PT"/>
          </a:defPPr>
          <a:lvl1pPr algn="l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100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2100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2100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2100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2100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pl-PL" sz="2000" i="1" dirty="0" smtClean="0">
              <a:latin typeface="Calibri" pitchFamily="34" charset="0"/>
              <a:cs typeface="Calibri" pitchFamily="34" charset="0"/>
            </a:rPr>
            <a:t>Poziom odniesienia w programie „Kształcenie i Szkolenie 2020” (15%)</a:t>
          </a:r>
          <a:endParaRPr lang="pl-PL" sz="2000" i="1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0.10919</cdr:x>
      <cdr:y>0.49428</cdr:y>
    </cdr:from>
    <cdr:to>
      <cdr:x>0.84743</cdr:x>
      <cdr:y>0.84854</cdr:y>
    </cdr:to>
    <cdr:sp macro="" textlink="">
      <cdr:nvSpPr>
        <cdr:cNvPr id="3" name="Łącznik prosty 2"/>
        <cdr:cNvSpPr/>
      </cdr:nvSpPr>
      <cdr:spPr>
        <a:xfrm xmlns:a="http://schemas.openxmlformats.org/drawingml/2006/main">
          <a:off x="709779" y="2284086"/>
          <a:ext cx="4798845" cy="1637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0.13229</cdr:x>
      <cdr:y>0.45454</cdr:y>
    </cdr:from>
    <cdr:to>
      <cdr:x>0.95789</cdr:x>
      <cdr:y>0.70895</cdr:y>
    </cdr:to>
    <cdr:sp macro="" textlink="">
      <cdr:nvSpPr>
        <cdr:cNvPr id="3" name="Łącznik prosty 2"/>
        <cdr:cNvSpPr/>
      </cdr:nvSpPr>
      <cdr:spPr>
        <a:xfrm xmlns:a="http://schemas.openxmlformats.org/drawingml/2006/main">
          <a:off x="857250" y="2127250"/>
          <a:ext cx="5349875" cy="11906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1DEFB-0F92-4932-97F5-3FD51A08E3E5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472B8-5325-4499-9438-094BC9403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2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A3CE66-6FA3-4B5F-97F6-05995B0823D9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8188"/>
            <a:ext cx="521176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365" y="4670663"/>
            <a:ext cx="4886008" cy="44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1326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2" y="9341326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EF8713-FB4A-44DC-9446-93693F3D9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8188"/>
            <a:ext cx="5211762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90E4-5028-44DF-B85F-D4065C7704F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9C107-1A3B-491A-9BDB-72F620DE437D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5488" y="738188"/>
            <a:ext cx="5211762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90E4-5028-44DF-B85F-D4065C7704FB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F8713-FB4A-44DC-9446-93693F3D92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6475" y="1476375"/>
            <a:ext cx="6696075" cy="4392613"/>
          </a:xfrm>
        </p:spPr>
        <p:txBody>
          <a:bodyPr/>
          <a:lstStyle>
            <a:lvl1pPr>
              <a:defRPr sz="2800" b="0"/>
            </a:lvl1pPr>
          </a:lstStyle>
          <a:p>
            <a:r>
              <a:rPr lang="pt-PT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6475" y="6156325"/>
            <a:ext cx="6696075" cy="419100"/>
          </a:xfrm>
        </p:spPr>
        <p:txBody>
          <a:bodyPr/>
          <a:lstStyle>
            <a:lvl1pPr>
              <a:defRPr sz="1000"/>
            </a:lvl1pPr>
          </a:lstStyle>
          <a:p>
            <a:r>
              <a:rPr lang="pt-PT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145463" y="1116013"/>
            <a:ext cx="2012950" cy="52562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06613" y="1116013"/>
            <a:ext cx="5886450" cy="52562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 useBgFill="1">
        <p:nvSpPr>
          <p:cNvPr id="4" name="Prostokąt 3"/>
          <p:cNvSpPr/>
          <p:nvPr userDrawn="1"/>
        </p:nvSpPr>
        <p:spPr bwMode="auto">
          <a:xfrm>
            <a:off x="7775592" y="280169"/>
            <a:ext cx="2357454" cy="500066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06613" y="1908175"/>
            <a:ext cx="39497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08713" y="1908175"/>
            <a:ext cx="39497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IBE-projekt-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6613" y="1116013"/>
            <a:ext cx="805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 wzorca tytułu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613" y="1908175"/>
            <a:ext cx="80518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style wzorca tekstu</a:t>
            </a:r>
          </a:p>
          <a:p>
            <a:pPr lvl="1"/>
            <a:r>
              <a:rPr lang="pt-PT" smtClean="0"/>
              <a:t>Drugi pozio</a:t>
            </a:r>
            <a:r>
              <a:rPr lang="pl-PL" smtClean="0"/>
              <a:t>m</a:t>
            </a:r>
            <a:endParaRPr lang="pt-PT" smtClean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86338" y="468313"/>
            <a:ext cx="51117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1042988">
              <a:defRPr/>
            </a:pPr>
            <a:r>
              <a:rPr lang="pl-PL" sz="1200"/>
              <a:t>Warszawa, 15 września 2010 r.</a:t>
            </a:r>
            <a:endParaRPr lang="pt-PT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Grp="1"/>
          </p:cNvSpPr>
          <p:nvPr>
            <p:ph type="ctrTitle"/>
          </p:nvPr>
        </p:nvSpPr>
        <p:spPr>
          <a:xfrm>
            <a:off x="2632056" y="1923243"/>
            <a:ext cx="7698438" cy="2936869"/>
          </a:xfrm>
          <a:prstGeom prst="rect">
            <a:avLst/>
          </a:prstGeom>
          <a:noFill/>
          <a:effectLst/>
        </p:spPr>
        <p:txBody>
          <a:bodyPr wrap="square" lIns="104306" tIns="52153" rIns="104306" bIns="52153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369"/>
              </a:spcAft>
              <a:defRPr/>
            </a:pPr>
            <a:r>
              <a:rPr lang="pl-PL" sz="4600" b="1" spc="171" dirty="0" smtClean="0">
                <a:solidFill>
                  <a:srgbClr val="002060"/>
                </a:solidFill>
                <a:cs typeface="Calibri" pitchFamily="34" charset="0"/>
              </a:rPr>
              <a:t>Wyniki badania PISA 2000-2009 w Polsce</a:t>
            </a:r>
            <a:br>
              <a:rPr lang="pl-PL" sz="46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4600" b="1" spc="171" dirty="0" smtClean="0">
                <a:solidFill>
                  <a:srgbClr val="002060"/>
                </a:solidFill>
                <a:cs typeface="Calibri" pitchFamily="34" charset="0"/>
              </a:rPr>
              <a:t> Zmiany i wyzwania na przyszłość</a:t>
            </a:r>
          </a:p>
        </p:txBody>
      </p:sp>
      <p:sp>
        <p:nvSpPr>
          <p:cNvPr id="5" name="pole tekstowe 8"/>
          <p:cNvSpPr txBox="1">
            <a:spLocks noChangeArrowheads="1"/>
          </p:cNvSpPr>
          <p:nvPr/>
        </p:nvSpPr>
        <p:spPr bwMode="auto">
          <a:xfrm>
            <a:off x="1674292" y="6084887"/>
            <a:ext cx="8318946" cy="93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spcAft>
                <a:spcPts val="1369"/>
              </a:spcAft>
            </a:pPr>
            <a:r>
              <a:rPr lang="pl-PL" sz="1400" b="1" dirty="0">
                <a:latin typeface="Myriad Pro" pitchFamily="34" charset="0"/>
              </a:rPr>
              <a:t>„</a:t>
            </a:r>
            <a:r>
              <a:rPr lang="en-US" sz="1400" b="1" dirty="0" err="1">
                <a:latin typeface="Myriad Pro" pitchFamily="34" charset="0"/>
              </a:rPr>
              <a:t>Badanie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jakości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pl-PL" sz="1400" b="1" dirty="0">
                <a:latin typeface="Myriad Pro" pitchFamily="34" charset="0"/>
              </a:rPr>
              <a:t>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efektywności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edukacji</a:t>
            </a:r>
            <a:r>
              <a:rPr lang="pl-PL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oraz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instytucjonalizacja</a:t>
            </a:r>
            <a:r>
              <a:rPr lang="pl-PL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zaplecza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badawczeg</a:t>
            </a:r>
            <a:r>
              <a:rPr lang="pl-PL" sz="1400" b="1" dirty="0">
                <a:latin typeface="Myriad Pro" pitchFamily="34" charset="0"/>
              </a:rPr>
              <a:t>o”</a:t>
            </a:r>
          </a:p>
          <a:p>
            <a:pPr algn="ctr"/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Projekt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współfinansowany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ze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środków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Unii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Europejskiej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</a:p>
          <a:p>
            <a:pPr algn="ctr"/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w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ramach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Europejskiego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Funduszu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Społecznego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3326" y="1478998"/>
            <a:ext cx="10400074" cy="8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i="1" dirty="0"/>
              <a:t>             ISCED-0                                  ISCED-1 -2                                                        ISCED-3                                         </a:t>
            </a:r>
          </a:p>
          <a:p>
            <a:pPr>
              <a:spcBef>
                <a:spcPct val="50000"/>
              </a:spcBef>
            </a:pPr>
            <a:r>
              <a:rPr lang="pl-PL" sz="2200" dirty="0"/>
              <a:t>3    4    5    6    7    8    9   10   11   12   13   14   15   16   17   18   19  </a:t>
            </a:r>
            <a:r>
              <a:rPr lang="pl-PL" sz="1600" dirty="0" smtClean="0"/>
              <a:t>WIEK UCZNIÓW</a:t>
            </a:r>
            <a:endParaRPr lang="pl-PL" sz="1600" dirty="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62267" y="5208872"/>
            <a:ext cx="8589993" cy="1592767"/>
            <a:chOff x="249" y="2976"/>
            <a:chExt cx="4627" cy="910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49" y="2976"/>
              <a:ext cx="1019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247" y="2976"/>
              <a:ext cx="1634" cy="22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835" y="2976"/>
              <a:ext cx="907" cy="22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742" y="2976"/>
              <a:ext cx="914" cy="2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742" y="3202"/>
              <a:ext cx="914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3742" y="3429"/>
              <a:ext cx="1134" cy="2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742" y="3657"/>
              <a:ext cx="90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1701" y="3021"/>
              <a:ext cx="1025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SKOŁA PODSTAWOWA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2835" y="2976"/>
              <a:ext cx="1043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GIMNAZJUM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3696" y="2976"/>
              <a:ext cx="99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LICEUM OGÓLNOKSZTAŁCĄCE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95" y="2976"/>
              <a:ext cx="86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PRZEDSZKOLE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3696" y="3203"/>
              <a:ext cx="99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LICEUM</a:t>
              </a:r>
              <a:b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</a:b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 PROFILOWANE</a:t>
              </a:r>
              <a:endParaRPr lang="pl-PL" sz="1000" dirty="0">
                <a:solidFill>
                  <a:srgbClr val="FFCC00"/>
                </a:solidFill>
                <a:latin typeface="Arial Black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3696" y="3430"/>
              <a:ext cx="1043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TECHNIKUM</a:t>
              </a:r>
              <a:endParaRPr lang="pl-PL" sz="1000" dirty="0">
                <a:solidFill>
                  <a:srgbClr val="FFCC00"/>
                </a:solidFill>
                <a:latin typeface="Arial Black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696" y="3657"/>
              <a:ext cx="99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ZASADNICZA SZKOŁA ZAWODOWA</a:t>
              </a:r>
              <a:endParaRPr lang="pl-PL" sz="1000" dirty="0">
                <a:solidFill>
                  <a:srgbClr val="FFCC00"/>
                </a:solidFill>
                <a:latin typeface="Arial Black" pitchFamily="34" charset="0"/>
              </a:endParaRPr>
            </a:p>
          </p:txBody>
        </p:sp>
      </p:grp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295183" y="4494751"/>
            <a:ext cx="10357374" cy="76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r>
              <a:rPr lang="pl-PL" dirty="0"/>
              <a:t> </a:t>
            </a:r>
            <a:r>
              <a:rPr lang="pl-PL" sz="1400" i="1" dirty="0"/>
              <a:t>ISCED-0                                         ISCED-1                                 ISCED-2                         ISCED-3</a:t>
            </a:r>
            <a:r>
              <a:rPr lang="pl-PL" i="1" dirty="0"/>
              <a:t>                                         </a:t>
            </a:r>
          </a:p>
          <a:p>
            <a:r>
              <a:rPr lang="pl-PL" sz="2200" dirty="0"/>
              <a:t>3    4    5    6    7    8    9   10   11   12   13   14   15   16   17   18   19  </a:t>
            </a:r>
            <a:r>
              <a:rPr lang="pl-PL" sz="1600" dirty="0" smtClean="0"/>
              <a:t>WIEK UCZNIÓW</a:t>
            </a:r>
            <a:endParaRPr lang="pl-PL" sz="1600" dirty="0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78724" y="2268381"/>
            <a:ext cx="8673536" cy="1193700"/>
            <a:chOff x="204" y="1296"/>
            <a:chExt cx="4672" cy="68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1202" y="1296"/>
              <a:ext cx="2268" cy="22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470" y="1296"/>
              <a:ext cx="1224" cy="2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470" y="1522"/>
              <a:ext cx="1406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470" y="1749"/>
              <a:ext cx="952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1927" y="1341"/>
              <a:ext cx="118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SZKOŁA PODSTAWOWA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3515" y="1296"/>
              <a:ext cx="99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LICEUM OGÓLNOKSZTAŁCĄCE</a:t>
              </a:r>
              <a:endParaRPr lang="pl-PL" sz="1000" dirty="0">
                <a:latin typeface="Arial Black" pitchFamily="34" charset="0"/>
              </a:endParaRP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560" y="1522"/>
              <a:ext cx="122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SZKOŁY ŚREDNIE ZAWODOWE</a:t>
              </a:r>
              <a:endParaRPr lang="pl-PL" sz="1000" dirty="0">
                <a:solidFill>
                  <a:srgbClr val="FFCC00"/>
                </a:solidFill>
                <a:latin typeface="Arial Black" pitchFamily="34" charset="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3470" y="1749"/>
              <a:ext cx="99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sz="1000" dirty="0" smtClean="0">
                  <a:solidFill>
                    <a:srgbClr val="FFCC00"/>
                  </a:solidFill>
                  <a:latin typeface="Arial Black" pitchFamily="34" charset="0"/>
                </a:rPr>
                <a:t>ZASADNICZA SZKOŁA ZAWODOWA</a:t>
              </a:r>
              <a:endParaRPr lang="pl-PL" sz="1000" dirty="0">
                <a:solidFill>
                  <a:srgbClr val="FFCC00"/>
                </a:solidFill>
                <a:latin typeface="Arial Black" pitchFamily="34" charset="0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204" y="1296"/>
              <a:ext cx="998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295" y="1296"/>
              <a:ext cx="95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000" dirty="0" smtClean="0">
                  <a:latin typeface="Arial Black" pitchFamily="34" charset="0"/>
                </a:rPr>
                <a:t>PRZEDSZKOLE</a:t>
              </a:r>
              <a:endParaRPr lang="pl-PL" sz="1000" dirty="0">
                <a:latin typeface="Arial Black" pitchFamily="34" charset="0"/>
              </a:endParaRPr>
            </a:p>
          </p:txBody>
        </p:sp>
      </p:grp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46040" y="565922"/>
            <a:ext cx="6643734" cy="53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System przed reformą (PISA </a:t>
            </a:r>
            <a:r>
              <a:rPr lang="pl-PL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2000):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274602" y="3994946"/>
            <a:ext cx="9572692" cy="53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System po reformie (PISA 2003, 2006, 2009, …)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6442031" y="922405"/>
            <a:ext cx="504966" cy="6351810"/>
          </a:xfrm>
          <a:prstGeom prst="rect">
            <a:avLst/>
          </a:prstGeom>
          <a:solidFill>
            <a:srgbClr val="FF0000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4306" tIns="52153" rIns="104306" bIns="52153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/>
      <p:bldP spid="2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 bwMode="auto">
          <a:xfrm>
            <a:off x="0" y="0"/>
            <a:ext cx="10918864" cy="68524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477766" y="1566053"/>
          <a:ext cx="1021563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ytuł 8"/>
          <p:cNvSpPr txBox="1">
            <a:spLocks/>
          </p:cNvSpPr>
          <p:nvPr/>
        </p:nvSpPr>
        <p:spPr bwMode="auto">
          <a:xfrm>
            <a:off x="457200" y="208731"/>
            <a:ext cx="10236200" cy="100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Efektem</a:t>
            </a:r>
            <a:r>
              <a:rPr kumimoji="0" lang="pl-PL" sz="2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zmian była poprawa umiejętności uczniów najsłabszych,</a:t>
            </a:r>
            <a:r>
              <a:rPr lang="pl-PL" sz="2800" b="1" kern="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 bez pogorszenia wyniku uczniów najlepszych</a:t>
            </a: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1418930" cy="78525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4172" y="351607"/>
            <a:ext cx="10467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solidFill>
                  <a:srgbClr val="002060"/>
                </a:solidFill>
              </a:rPr>
              <a:t>Gimnazja zmieniają się</a:t>
            </a:r>
          </a:p>
          <a:p>
            <a:endParaRPr lang="pl-PL" sz="2600" b="1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94172" y="1116335"/>
            <a:ext cx="985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Poprawa wyposażenia szkoły w opinii jej dyrektora</a:t>
            </a:r>
            <a:endParaRPr lang="pl-PL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17478" y="2709061"/>
          <a:ext cx="9572694" cy="3571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43602"/>
                <a:gridCol w="1357324"/>
                <a:gridCol w="1214447"/>
                <a:gridCol w="1357321"/>
              </a:tblGrid>
              <a:tr h="415744">
                <a:tc>
                  <a:txBody>
                    <a:bodyPr/>
                    <a:lstStyle/>
                    <a:p>
                      <a:pPr algn="l" fontAlgn="b"/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2003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2006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837708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 sprzęt i materiały </a:t>
                      </a:r>
                      <a:r>
                        <a:rPr lang="pl-PL" sz="24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laboratoryjne </a:t>
                      </a:r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do nauczania nauk przyrodniczych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82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>
                          <a:latin typeface="Calibri" pitchFamily="34" charset="0"/>
                          <a:cs typeface="Calibri" pitchFamily="34" charset="0"/>
                        </a:rPr>
                        <a:t>66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695535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 komputery wykorzystywane do zajęć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46368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latin typeface="Calibri" pitchFamily="34" charset="0"/>
                          <a:cs typeface="Calibri" pitchFamily="34" charset="0"/>
                        </a:rPr>
                        <a:t> wyposażenie biblioteki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695535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 materiały i pomoce </a:t>
                      </a:r>
                      <a:r>
                        <a:rPr lang="pl-PL" sz="24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szkolne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463689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 programy komputerowe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>
                          <a:latin typeface="Calibri" pitchFamily="34" charset="0"/>
                          <a:cs typeface="Calibri" pitchFamily="34" charset="0"/>
                        </a:rPr>
                        <a:t>77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46040" y="1994681"/>
            <a:ext cx="10347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(odsetek dyrektorów szkół wskazujących na braki lub niedostateczne wyposażenie)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1418930" cy="78525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4172" y="351607"/>
            <a:ext cx="104675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solidFill>
                  <a:srgbClr val="002060"/>
                </a:solidFill>
              </a:rPr>
              <a:t>Gimnazja zmieniają się</a:t>
            </a:r>
            <a:endParaRPr lang="pl-PL" sz="2600" b="1" dirty="0">
              <a:solidFill>
                <a:srgbClr val="00206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1792" y="1208863"/>
            <a:ext cx="1064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Poprawa relacji </a:t>
            </a:r>
            <a:r>
              <a:rPr lang="pl-PL" sz="2400" b="1" i="1" dirty="0" smtClean="0">
                <a:solidFill>
                  <a:srgbClr val="002060"/>
                </a:solidFill>
              </a:rPr>
              <a:t>uczeń – nauczyciel</a:t>
            </a:r>
            <a:r>
              <a:rPr lang="pl-PL" sz="2400" b="1" dirty="0" smtClean="0">
                <a:solidFill>
                  <a:srgbClr val="002060"/>
                </a:solidFill>
              </a:rPr>
              <a:t> w opinii uczniów</a:t>
            </a:r>
            <a:endParaRPr lang="pl-PL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560354" y="2637623"/>
          <a:ext cx="9215504" cy="29289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26699"/>
                <a:gridCol w="1417035"/>
                <a:gridCol w="1357322"/>
                <a:gridCol w="1214448"/>
              </a:tblGrid>
              <a:tr h="368968">
                <a:tc>
                  <a:txBody>
                    <a:bodyPr/>
                    <a:lstStyle/>
                    <a:p>
                      <a:pPr algn="l" fontAlgn="b"/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2000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2003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pl-PL" sz="2400" b="0" i="0" u="none" strike="noStrike" dirty="0"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775274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nauczyciele wysłuchują tego co mam do powiedzenia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64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62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946822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jeśli potrzebuję pomocy otrzymuję ją od nauczycieli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57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73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837894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nauczyciele traktują mnie sprawiedliwie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57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69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u="none" strike="noStrike" dirty="0">
                          <a:latin typeface="Calibri" pitchFamily="34" charset="0"/>
                          <a:cs typeface="Calibri" pitchFamily="34" charset="0"/>
                        </a:rPr>
                        <a:t>71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560354" y="1994681"/>
            <a:ext cx="105013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(odsetek uczniów zgadzających się z podanymi stwierdzeniami)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8524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2988"/>
            <a:endParaRPr kumimoji="0" lang="pl-PL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88916" y="351607"/>
            <a:ext cx="104299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solidFill>
                  <a:srgbClr val="002060"/>
                </a:solidFill>
              </a:rPr>
              <a:t>Wyzwaniem dla systemu edukacji w Polsce pozostają zmiany </a:t>
            </a:r>
            <a:br>
              <a:rPr lang="pl-PL" sz="2600" b="1" dirty="0" smtClean="0">
                <a:solidFill>
                  <a:srgbClr val="002060"/>
                </a:solidFill>
              </a:rPr>
            </a:br>
            <a:r>
              <a:rPr lang="pl-PL" sz="2600" b="1" dirty="0" smtClean="0">
                <a:solidFill>
                  <a:srgbClr val="002060"/>
                </a:solidFill>
              </a:rPr>
              <a:t>w szkołach </a:t>
            </a:r>
            <a:r>
              <a:rPr lang="pl-PL" sz="2600" b="1" dirty="0" err="1" smtClean="0">
                <a:solidFill>
                  <a:srgbClr val="002060"/>
                </a:solidFill>
              </a:rPr>
              <a:t>ponadgimnazjalnych</a:t>
            </a:r>
            <a:endParaRPr lang="pl-PL" sz="2600" b="1" dirty="0" smtClean="0">
              <a:solidFill>
                <a:srgbClr val="002060"/>
              </a:solidFill>
            </a:endParaRPr>
          </a:p>
          <a:p>
            <a:endParaRPr lang="pl-PL" sz="2600" b="1" dirty="0" smtClean="0">
              <a:solidFill>
                <a:srgbClr val="002060"/>
              </a:solidFill>
            </a:endParaRPr>
          </a:p>
          <a:p>
            <a:r>
              <a:rPr lang="pl-PL" sz="2600" b="1" dirty="0" smtClean="0">
                <a:solidFill>
                  <a:srgbClr val="002060"/>
                </a:solidFill>
              </a:rPr>
              <a:t>dlatego od 2006 r. rozszerzono w Polsce badanie PISA </a:t>
            </a:r>
          </a:p>
          <a:p>
            <a:r>
              <a:rPr lang="pl-PL" sz="2600" b="1" dirty="0" smtClean="0">
                <a:solidFill>
                  <a:srgbClr val="002060"/>
                </a:solidFill>
              </a:rPr>
              <a:t>o uczniów tych szkół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164" y="2484487"/>
            <a:ext cx="99680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Pomaga to: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2060"/>
                </a:solidFill>
              </a:rPr>
              <a:t>uzyskać całościowy edukacji na progu przejścia po gimnazjum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2060"/>
                </a:solidFill>
              </a:rPr>
              <a:t> systematycznie monitorować ewolucję szkół </a:t>
            </a:r>
            <a:r>
              <a:rPr lang="pl-PL" b="1" dirty="0" err="1" smtClean="0">
                <a:solidFill>
                  <a:srgbClr val="002060"/>
                </a:solidFill>
              </a:rPr>
              <a:t>ponadgimnazjalnych</a:t>
            </a:r>
            <a:r>
              <a:rPr lang="pl-PL" b="1" dirty="0" smtClean="0">
                <a:solidFill>
                  <a:srgbClr val="002060"/>
                </a:solidFill>
              </a:rPr>
              <a:t>    	(PISA 2006, 2009, 2012, 2015, …)  </a:t>
            </a:r>
          </a:p>
          <a:p>
            <a:pPr>
              <a:buFontTx/>
              <a:buChar char="-"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2060"/>
                </a:solidFill>
              </a:rPr>
              <a:t> lepiej wyjaśniać zmiany w poziomie kompetencji uczniów ważnych dla </a:t>
            </a:r>
            <a:r>
              <a:rPr lang="pl-PL" b="1" i="1" dirty="0" smtClean="0">
                <a:solidFill>
                  <a:srgbClr val="002060"/>
                </a:solidFill>
              </a:rPr>
              <a:t>LLL</a:t>
            </a:r>
          </a:p>
          <a:p>
            <a:pPr>
              <a:buFontTx/>
              <a:buChar char="-"/>
            </a:pP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- konsolidować politykę edukacyjną i debatę publiczną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703230" y="1708929"/>
          <a:ext cx="964413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46106" y="208732"/>
            <a:ext cx="964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Badanie PISA 2000 wyraźnie potwierdziło znaczące różnice </a:t>
            </a:r>
            <a:br>
              <a:rPr lang="pl-PL" sz="2400" b="1" dirty="0" smtClean="0">
                <a:solidFill>
                  <a:srgbClr val="002060"/>
                </a:solidFill>
              </a:rPr>
            </a:br>
            <a:r>
              <a:rPr lang="pl-PL" sz="2400" b="1" dirty="0" smtClean="0">
                <a:solidFill>
                  <a:srgbClr val="002060"/>
                </a:solidFill>
              </a:rPr>
              <a:t>w poziomie umiejętności uczniów rożnych typów szkół</a:t>
            </a:r>
            <a:endParaRPr lang="pl-PL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208731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560354" y="1708929"/>
          <a:ext cx="978700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17544" y="208732"/>
            <a:ext cx="9775856" cy="120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W 2009 r. badanie 16-latków pokazało, że uczniowie poszczególnych szkół są wciąż zróżnicowani, ale różnice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są mniejsze niż w badaniu PISA 2000</a:t>
            </a:r>
            <a:endParaRPr lang="pl-PL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916" y="208731"/>
            <a:ext cx="9644130" cy="642942"/>
          </a:xfrm>
        </p:spPr>
        <p:txBody>
          <a:bodyPr/>
          <a:lstStyle/>
          <a:p>
            <a:r>
              <a:rPr lang="pl-PL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 zmianach w latach 2000-2009 najbardziej zyskali uczniowie zasadniczych szkół zawodowych</a:t>
            </a:r>
            <a:endParaRPr lang="pl-PL" sz="2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917545" y="2066119"/>
          <a:ext cx="914406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489048" y="1280301"/>
            <a:ext cx="8204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Średni wynik uczniów w podziale na typ szkoły </a:t>
            </a:r>
          </a:p>
          <a:p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 2000 (15-latkowie) i 2009 r. (16-latkowie)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916" y="208731"/>
            <a:ext cx="9644130" cy="642942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Selekcja na progu szkoły ponadgimnazjalnej wciąż jest problemem</a:t>
            </a:r>
            <a:br>
              <a:rPr lang="pl-PL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pl-PL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– w zasadniczym szkołach zawodowych koncentrują się najsłabsi uczniowie nie mający podstawowych umiejętności mierzonych w badaniu PISA</a:t>
            </a:r>
            <a:endParaRPr lang="pl-PL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17478" y="1494615"/>
            <a:ext cx="9715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Odsetek uczniów poniżej drugiego poziomu umiejętności wśród uczniów poszczególnych typów szkół</a:t>
            </a:r>
            <a:endParaRPr lang="pl-PL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203165" y="2280433"/>
          <a:ext cx="9858444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346040" y="1637491"/>
          <a:ext cx="9715569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88982" y="208731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Ewolucyjna  zmiana struktury szkolnictwa średniego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131858" y="851673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struktura szkół ponadpodstawowych/</a:t>
            </a:r>
            <a:r>
              <a:rPr lang="pl-PL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ponadgimnazjalnych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według liczby uczniów pierwszych klas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31350"/>
            <a:ext cx="10918864" cy="7709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66180" y="1423177"/>
            <a:ext cx="100272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i="1" dirty="0" smtClean="0">
                <a:solidFill>
                  <a:srgbClr val="002060"/>
                </a:solidFill>
              </a:rPr>
              <a:t>Czego dokonaliśmy przez ostatnich dziewięć lat?</a:t>
            </a:r>
          </a:p>
          <a:p>
            <a:endParaRPr lang="pl-PL" sz="2800" b="1" i="1" dirty="0" smtClean="0">
              <a:solidFill>
                <a:srgbClr val="002060"/>
              </a:solidFill>
            </a:endParaRPr>
          </a:p>
          <a:p>
            <a:r>
              <a:rPr lang="pl-PL" sz="2800" b="1" i="1" dirty="0" smtClean="0">
                <a:solidFill>
                  <a:srgbClr val="002060"/>
                </a:solidFill>
              </a:rPr>
              <a:t>Co mamy nadal do zrobienia?</a:t>
            </a:r>
          </a:p>
          <a:p>
            <a:endParaRPr lang="pl-PL" sz="2800" b="1" i="1" dirty="0" smtClean="0">
              <a:solidFill>
                <a:srgbClr val="002060"/>
              </a:solidFill>
            </a:endParaRPr>
          </a:p>
          <a:p>
            <a:r>
              <a:rPr lang="pl-PL" sz="3200" b="1" i="1" dirty="0" smtClean="0">
                <a:solidFill>
                  <a:srgbClr val="002060"/>
                </a:solidFill>
              </a:rPr>
              <a:t>Perspektywa uczenia się przez całe życie</a:t>
            </a:r>
          </a:p>
          <a:p>
            <a:endParaRPr lang="pl-PL" sz="2800" b="1" i="1" dirty="0" smtClean="0">
              <a:solidFill>
                <a:srgbClr val="002060"/>
              </a:solidFill>
            </a:endParaRPr>
          </a:p>
          <a:p>
            <a:endParaRPr lang="pl-PL" sz="2800" b="1" i="1" dirty="0" smtClean="0">
              <a:solidFill>
                <a:srgbClr val="002060"/>
              </a:solidFill>
            </a:endParaRPr>
          </a:p>
          <a:p>
            <a:endParaRPr lang="pl-PL" sz="2800" b="1" i="1" dirty="0" smtClean="0">
              <a:solidFill>
                <a:srgbClr val="002060"/>
              </a:solidFill>
            </a:endParaRPr>
          </a:p>
          <a:p>
            <a:r>
              <a:rPr lang="pl-PL" sz="2800" b="1" i="1" dirty="0" smtClean="0">
                <a:solidFill>
                  <a:srgbClr val="002060"/>
                </a:solidFill>
              </a:rPr>
              <a:t>Jakiej edukacji pragniemy za następnych dziewięć lat?</a:t>
            </a:r>
            <a:endParaRPr lang="pl-PL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2394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988982" y="1280301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98228" y="25223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Dlaczego umiejętności piętnastolatków są ważne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w perspektywie uczenia się przez całe życie?</a:t>
            </a:r>
          </a:p>
          <a:p>
            <a:r>
              <a:rPr lang="pl-PL" sz="2400" b="1" i="1" dirty="0" smtClean="0">
                <a:solidFill>
                  <a:srgbClr val="002060"/>
                </a:solidFill>
              </a:rPr>
              <a:t>(</a:t>
            </a:r>
            <a:r>
              <a:rPr lang="pl-PL" sz="2400" b="1" i="1" dirty="0" err="1" smtClean="0">
                <a:solidFill>
                  <a:srgbClr val="002060"/>
                </a:solidFill>
              </a:rPr>
              <a:t>Lifelong</a:t>
            </a:r>
            <a:r>
              <a:rPr lang="pl-PL" sz="2400" b="1" i="1" dirty="0" smtClean="0">
                <a:solidFill>
                  <a:srgbClr val="002060"/>
                </a:solidFill>
              </a:rPr>
              <a:t> Learning LLL)</a:t>
            </a:r>
            <a:endParaRPr lang="pl-PL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1314252" y="1692399"/>
          <a:ext cx="814393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26220" y="468263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Dlaczego umiejętności piętnastolatków są ważne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w perspektywie uczenia się przez całe życie? </a:t>
            </a:r>
            <a:r>
              <a:rPr lang="pl-PL" sz="2400" b="1" i="1" dirty="0" smtClean="0">
                <a:solidFill>
                  <a:srgbClr val="002060"/>
                </a:solidFill>
              </a:rPr>
              <a:t>(LLL)</a:t>
            </a:r>
            <a:endParaRPr lang="pl-PL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03296" y="2340471"/>
            <a:ext cx="88959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reforma programowa wychowania przedszkolnego i kształcenia ogólnego wdrażana od 2009, oparta na efektach kształcenia</a:t>
            </a:r>
          </a:p>
          <a:p>
            <a:pPr>
              <a:lnSpc>
                <a:spcPct val="80000"/>
              </a:lnSpc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obniżenie wieku obowiązkowego przygotowania przedszkolnego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(od 5. roku życia) połączone z upowszechnieniem wychowania przedszkolnego i obniżeniem wieku rozpoczynania obowiązku szkolnego (od 6. roku życia)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modernizacja kształcenia i szkolenia zawodowego, podstawa programowa, implementacja od 2012</a:t>
            </a:r>
          </a:p>
          <a:p>
            <a:pPr>
              <a:lnSpc>
                <a:spcPct val="80000"/>
              </a:lnSpc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zmiany w szkołach i ich otoczeniu, wspierające proces indywidualizacji pracy z uczniami, </a:t>
            </a: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szeroko rozumiane potrzeby edukacyjne indywidualnego ucznia, </a:t>
            </a: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w tym rozwijanie uzdolnień</a:t>
            </a:r>
          </a:p>
          <a:p>
            <a:pPr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03296" y="780235"/>
            <a:ext cx="7786742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002060"/>
                </a:solidFill>
              </a:rPr>
              <a:t>Reformy 2009</a:t>
            </a:r>
          </a:p>
          <a:p>
            <a:pPr>
              <a:lnSpc>
                <a:spcPct val="80000"/>
              </a:lnSpc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pl-PL" b="1" dirty="0" smtClean="0">
                <a:solidFill>
                  <a:srgbClr val="002060"/>
                </a:solidFill>
              </a:rPr>
              <a:t>Kontynuacja kierunku przemian z 1999: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Wykres 4"/>
          <p:cNvGraphicFramePr>
            <a:graphicFrameLocks noGrp="1"/>
          </p:cNvGraphicFramePr>
          <p:nvPr/>
        </p:nvGraphicFramePr>
        <p:xfrm>
          <a:off x="846106" y="1923243"/>
          <a:ext cx="8929750" cy="497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88982" y="423045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Zróżnicowanie między gimnazjami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274734" y="1280301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Zróżnicowanie międzyszkolne wyników uczniów w umiejętności czytania i interpretacji i umiejętnościach matematycznych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" name="Wykres 6"/>
          <p:cNvGraphicFramePr>
            <a:graphicFrameLocks noGrp="1"/>
          </p:cNvGraphicFramePr>
          <p:nvPr/>
        </p:nvGraphicFramePr>
        <p:xfrm>
          <a:off x="810196" y="1692399"/>
          <a:ext cx="9105932" cy="5310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60420" y="280169"/>
            <a:ext cx="857256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Zróżnicowanie wyników między typami szkół</a:t>
            </a:r>
          </a:p>
          <a:p>
            <a:r>
              <a:rPr lang="pl-PL" sz="2800" b="1" dirty="0" err="1" smtClean="0">
                <a:solidFill>
                  <a:srgbClr val="002060"/>
                </a:solidFill>
              </a:rPr>
              <a:t>ponadgimnazjalnych</a:t>
            </a:r>
            <a:endParaRPr lang="pl-PL" sz="2800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095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1792" y="565921"/>
            <a:ext cx="900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Generalne wnioski dla publicznej debaty 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31792" y="1404367"/>
            <a:ext cx="91440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GIMNAZJUM – jako typ szkoły powszechnego kształcenia ogólnego potwierdziło sens swojego istnienia.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Zamiast pytać  CZY - pytajmy JAKIE gimnazjum?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Reformy docierały do różnych segmentów szkolnictwa z różną intensywnością.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Szkoły </a:t>
            </a:r>
            <a:r>
              <a:rPr lang="pl-PL" b="1" dirty="0" err="1" smtClean="0">
                <a:solidFill>
                  <a:srgbClr val="002060"/>
                </a:solidFill>
              </a:rPr>
              <a:t>ponadgimnazjalne</a:t>
            </a:r>
            <a:r>
              <a:rPr lang="pl-PL" b="1" dirty="0" smtClean="0">
                <a:solidFill>
                  <a:srgbClr val="002060"/>
                </a:solidFill>
              </a:rPr>
              <a:t> powinny być objęte konsekwentną wizją przemian.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W tej wizji warto pamiętać o możliwości elastycznego kształtowania  ścieżek karier edukacyjnych przez indywidualnych uczniów,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 tym o przechodzeniu między kształceniem ogólnym i zawodowym, co sprzyja osłabieniu społecznych mechanizmów  generowania nierówności edukacyjnych.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Grp="1"/>
          </p:cNvSpPr>
          <p:nvPr>
            <p:ph type="ctrTitle"/>
          </p:nvPr>
        </p:nvSpPr>
        <p:spPr>
          <a:xfrm>
            <a:off x="2610396" y="1260351"/>
            <a:ext cx="7698438" cy="5091305"/>
          </a:xfrm>
          <a:prstGeom prst="rect">
            <a:avLst/>
          </a:prstGeom>
          <a:noFill/>
          <a:effectLst/>
        </p:spPr>
        <p:txBody>
          <a:bodyPr wrap="square" lIns="104306" tIns="52153" rIns="104306" bIns="52153">
            <a:spAutoFit/>
          </a:bodyPr>
          <a:lstStyle/>
          <a:p>
            <a:pPr fontAlgn="auto">
              <a:spcBef>
                <a:spcPts val="0"/>
              </a:spcBef>
              <a:spcAft>
                <a:spcPts val="1369"/>
              </a:spcAft>
              <a:defRPr/>
            </a:pPr>
            <a:r>
              <a:rPr lang="pl-PL" sz="3600" b="1" spc="171" dirty="0" smtClean="0">
                <a:solidFill>
                  <a:srgbClr val="002060"/>
                </a:solidFill>
                <a:cs typeface="Calibri" pitchFamily="34" charset="0"/>
              </a:rPr>
              <a:t>Za następnych 9 lat</a:t>
            </a:r>
            <a:br>
              <a:rPr lang="pl-PL" sz="36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>Szkoła, której nauczyciele dyskutują ze sobą i wspólnie rozwiązują konkretne problemy</a:t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>Uniwersytety, które są otwarte na potrzeby  szkoły i nauczycieli,</a:t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>i które współpracują z wieloma szkołami</a:t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>Obie instytucje przygotowują do uczenia się przez całe życie </a:t>
            </a:r>
            <a:r>
              <a:rPr lang="pl-PL" sz="2400" b="1" i="1" spc="171" dirty="0" smtClean="0">
                <a:solidFill>
                  <a:srgbClr val="002060"/>
                </a:solidFill>
                <a:cs typeface="Calibri" pitchFamily="34" charset="0"/>
              </a:rPr>
              <a:t>(LLL)</a:t>
            </a:r>
            <a: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  <a:t> i są jego ośrodkami dla lokalnych społeczności</a:t>
            </a:r>
            <a:br>
              <a:rPr lang="pl-PL" sz="2400" b="1" spc="171" dirty="0" smtClean="0">
                <a:solidFill>
                  <a:srgbClr val="002060"/>
                </a:solidFill>
                <a:cs typeface="Calibri" pitchFamily="34" charset="0"/>
              </a:rPr>
            </a:br>
            <a:endParaRPr lang="pl-PL" sz="2400" b="1" spc="171" dirty="0" smtClean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5" name="pole tekstowe 8"/>
          <p:cNvSpPr txBox="1">
            <a:spLocks noChangeArrowheads="1"/>
          </p:cNvSpPr>
          <p:nvPr/>
        </p:nvSpPr>
        <p:spPr bwMode="auto">
          <a:xfrm>
            <a:off x="1674292" y="6084887"/>
            <a:ext cx="8318946" cy="93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spcAft>
                <a:spcPts val="1369"/>
              </a:spcAft>
            </a:pPr>
            <a:r>
              <a:rPr lang="pl-PL" sz="1400" b="1" dirty="0">
                <a:latin typeface="Myriad Pro" pitchFamily="34" charset="0"/>
              </a:rPr>
              <a:t>„</a:t>
            </a:r>
            <a:r>
              <a:rPr lang="en-US" sz="1400" b="1" dirty="0" err="1">
                <a:latin typeface="Myriad Pro" pitchFamily="34" charset="0"/>
              </a:rPr>
              <a:t>Badanie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jakości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pl-PL" sz="1400" b="1" dirty="0">
                <a:latin typeface="Myriad Pro" pitchFamily="34" charset="0"/>
              </a:rPr>
              <a:t>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efektywności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edukacji</a:t>
            </a:r>
            <a:r>
              <a:rPr lang="pl-PL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oraz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instytucjonalizacja</a:t>
            </a:r>
            <a:r>
              <a:rPr lang="pl-PL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zaplecza</a:t>
            </a:r>
            <a:r>
              <a:rPr lang="en-US" sz="1400" b="1" dirty="0">
                <a:latin typeface="Myriad Pro" pitchFamily="34" charset="0"/>
              </a:rPr>
              <a:t> </a:t>
            </a:r>
            <a:r>
              <a:rPr lang="en-US" sz="1400" b="1" dirty="0" err="1">
                <a:latin typeface="Myriad Pro" pitchFamily="34" charset="0"/>
              </a:rPr>
              <a:t>badawczeg</a:t>
            </a:r>
            <a:r>
              <a:rPr lang="pl-PL" sz="1400" b="1" dirty="0">
                <a:latin typeface="Myriad Pro" pitchFamily="34" charset="0"/>
              </a:rPr>
              <a:t>o”</a:t>
            </a:r>
          </a:p>
          <a:p>
            <a:pPr algn="ctr"/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Projekt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współfinansowany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ze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środków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Unii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Europejskiej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</a:p>
          <a:p>
            <a:pPr algn="ctr"/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w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ramach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Europejskiego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Funduszu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  <a:r>
              <a:rPr lang="en-US" baseline="30000" dirty="0" err="1">
                <a:latin typeface="Myriad Pro" pitchFamily="34" charset="0"/>
                <a:ea typeface="Myriad Pro" pitchFamily="34" charset="0"/>
                <a:cs typeface="Myriad Pro" pitchFamily="34" charset="0"/>
              </a:rPr>
              <a:t>Społecznego</a:t>
            </a:r>
            <a:r>
              <a:rPr lang="en-US" baseline="30000" dirty="0">
                <a:latin typeface="Myriad Pro" pitchFamily="34" charset="0"/>
                <a:ea typeface="Myriad Pro" pitchFamily="34" charset="0"/>
                <a:cs typeface="Myriad Pro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846502" y="1423177"/>
          <a:ext cx="1584746" cy="5383067"/>
        </p:xfrm>
        <a:graphic>
          <a:graphicData uri="http://schemas.openxmlformats.org/drawingml/2006/table">
            <a:tbl>
              <a:tblPr/>
              <a:tblGrid>
                <a:gridCol w="1039990"/>
                <a:gridCol w="544756"/>
              </a:tblGrid>
              <a:tr h="17250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Lichtenstein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2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Hong Kong-Chiny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Makao-Chiny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6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917676" y="1423177"/>
          <a:ext cx="1656184" cy="5385435"/>
        </p:xfrm>
        <a:graphic>
          <a:graphicData uri="http://schemas.openxmlformats.org/drawingml/2006/table">
            <a:tbl>
              <a:tblPr/>
              <a:tblGrid>
                <a:gridCol w="1086871"/>
                <a:gridCol w="569313"/>
              </a:tblGrid>
              <a:tr h="1068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Hong Kong-Chiny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Lichtenstein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Rosja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16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Izrael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Tajlandia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Bułgaria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03890" y="1423177"/>
          <a:ext cx="1656184" cy="5385435"/>
        </p:xfrm>
        <a:graphic>
          <a:graphicData uri="http://schemas.openxmlformats.org/drawingml/2006/table">
            <a:tbl>
              <a:tblPr/>
              <a:tblGrid>
                <a:gridCol w="1086871"/>
                <a:gridCol w="569313"/>
              </a:tblGrid>
              <a:tr h="1068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 Kong-Chiny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Lichtenstein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Estonia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Tajwan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Wielka Brytania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Słowenia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Makao-Chiny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16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Chorwacja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632716" y="1436895"/>
          <a:ext cx="1643074" cy="5359890"/>
        </p:xfrm>
        <a:graphic>
          <a:graphicData uri="http://schemas.openxmlformats.org/drawingml/2006/table">
            <a:tbl>
              <a:tblPr/>
              <a:tblGrid>
                <a:gridCol w="1172030"/>
                <a:gridCol w="471044"/>
              </a:tblGrid>
              <a:tr h="36093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pl-PL" sz="2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Szanghaj-Chiny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539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Hongkong-Chiny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533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Singapur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524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521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520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508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503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Estonia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Liechtenstein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499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Tajwan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Wielka Brytania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Macao-Chiny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486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01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484</a:t>
                      </a:r>
                    </a:p>
                  </a:txBody>
                  <a:tcPr marL="3022" marR="3022" marT="3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Słowenia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latin typeface="Arial"/>
                          <a:ea typeface="Calibri"/>
                          <a:cs typeface="Times New Roman"/>
                        </a:rPr>
                        <a:t>483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Grecja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latin typeface="Arial"/>
                          <a:ea typeface="Calibri"/>
                          <a:cs typeface="Times New Roman"/>
                        </a:rPr>
                        <a:t>483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Hiszpania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481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Czechy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478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Słowacja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latin typeface="Arial"/>
                          <a:ea typeface="Calibri"/>
                          <a:cs typeface="Times New Roman"/>
                        </a:rPr>
                        <a:t>477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chemat blokowy: taśma dziurkowana 8"/>
          <p:cNvSpPr/>
          <p:nvPr/>
        </p:nvSpPr>
        <p:spPr bwMode="auto">
          <a:xfrm rot="5400000">
            <a:off x="4470562" y="6156967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800" dirty="0" smtClean="0">
                <a:solidFill>
                  <a:schemeClr val="bg1"/>
                </a:solidFill>
                <a:latin typeface="Arial" charset="0"/>
              </a:rPr>
              <a:t>41 </a:t>
            </a:r>
            <a:r>
              <a:rPr lang="pl-PL" sz="1800" dirty="0">
                <a:solidFill>
                  <a:schemeClr val="bg1"/>
                </a:solidFill>
                <a:latin typeface="Arial" charset="0"/>
              </a:rPr>
              <a:t>krajów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Schemat blokowy: taśma dziurkowana 9"/>
          <p:cNvSpPr/>
          <p:nvPr/>
        </p:nvSpPr>
        <p:spPr bwMode="auto">
          <a:xfrm rot="5400000">
            <a:off x="6383428" y="6156967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800" dirty="0">
                <a:solidFill>
                  <a:schemeClr val="bg1"/>
                </a:solidFill>
                <a:latin typeface="Arial" charset="0"/>
              </a:rPr>
              <a:t>57 krajów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Schemat blokowy: taśma dziurkowana 10"/>
          <p:cNvSpPr/>
          <p:nvPr/>
        </p:nvSpPr>
        <p:spPr bwMode="auto">
          <a:xfrm rot="5400000">
            <a:off x="8312254" y="6156967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800" dirty="0">
                <a:solidFill>
                  <a:schemeClr val="bg1"/>
                </a:solidFill>
                <a:latin typeface="Arial" charset="0"/>
              </a:rPr>
              <a:t>65 krajów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Schemat blokowy: taśma dziurkowana 11"/>
          <p:cNvSpPr/>
          <p:nvPr/>
        </p:nvSpPr>
        <p:spPr bwMode="auto">
          <a:xfrm rot="5400000">
            <a:off x="2541736" y="6174680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800" dirty="0" smtClean="0">
                <a:solidFill>
                  <a:schemeClr val="bg1"/>
                </a:solidFill>
                <a:latin typeface="Arial" charset="0"/>
              </a:rPr>
              <a:t>43 kraje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46040" y="280169"/>
            <a:ext cx="9929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Czytanie i interpretacja  – Polskę wyróżnia przejście od bardzo niskich wyników w 2000 roku do wyników powyżej średniej OECD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846238" y="1280301"/>
          <a:ext cx="1656184" cy="5440680"/>
        </p:xfrm>
        <a:graphic>
          <a:graphicData uri="http://schemas.openxmlformats.org/drawingml/2006/table">
            <a:tbl>
              <a:tblPr/>
              <a:tblGrid>
                <a:gridCol w="1086871"/>
                <a:gridCol w="569313"/>
              </a:tblGrid>
              <a:tr h="15019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 Kong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Liechtenstein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Makao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Słowacja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116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Federacja Rosyjska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Grecja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Serbia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Turcja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Urugwaj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Tajlandia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Meksyk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132254" y="1280301"/>
          <a:ext cx="1584176" cy="5440680"/>
        </p:xfrm>
        <a:graphic>
          <a:graphicData uri="http://schemas.openxmlformats.org/drawingml/2006/table">
            <a:tbl>
              <a:tblPr/>
              <a:tblGrid>
                <a:gridCol w="1072749"/>
                <a:gridCol w="511427"/>
              </a:tblGrid>
              <a:tr h="15019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Tajwan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 Kong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Makao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Liechtenstein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Estonia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Słowenia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Wielka Brytania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Słowacja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Litwa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Azerbejdżan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Rosja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Chorwacja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561146" y="1280301"/>
          <a:ext cx="1512168" cy="5440680"/>
        </p:xfrm>
        <a:graphic>
          <a:graphicData uri="http://schemas.openxmlformats.org/drawingml/2006/table">
            <a:tbl>
              <a:tblPr/>
              <a:tblGrid>
                <a:gridCol w="1041716"/>
                <a:gridCol w="470452"/>
              </a:tblGrid>
              <a:tr h="1068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Szanghaj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Singapur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 Kong (Chiny)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Taiwan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Liechtenstein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Szwajcaria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Japonia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Holandia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Makao (Chiny)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Nowa Zelandia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Belgia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Niemcy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Estonia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Słowenia  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Norwegia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Francja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Słowacja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Austria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Polska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Szwecja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Czechy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W. Brytania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Węgry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Luksemburg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Irlandia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Portugalia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Hiszpania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Włochy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Łotwa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68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Litwa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chemat blokowy: taśma dziurkowana 7"/>
          <p:cNvSpPr/>
          <p:nvPr/>
        </p:nvSpPr>
        <p:spPr bwMode="auto">
          <a:xfrm rot="5400000">
            <a:off x="2470298" y="6085529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600" dirty="0" smtClean="0">
                <a:solidFill>
                  <a:schemeClr val="bg1"/>
                </a:solidFill>
                <a:latin typeface="Arial" charset="0"/>
              </a:rPr>
              <a:t>41 </a:t>
            </a:r>
            <a:r>
              <a:rPr lang="pl-PL" sz="1600" dirty="0">
                <a:solidFill>
                  <a:schemeClr val="bg1"/>
                </a:solidFill>
                <a:latin typeface="Arial" charset="0"/>
              </a:rPr>
              <a:t>krajów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Schemat blokowy: taśma dziurkowana 8"/>
          <p:cNvSpPr/>
          <p:nvPr/>
        </p:nvSpPr>
        <p:spPr bwMode="auto">
          <a:xfrm rot="5400000">
            <a:off x="4756314" y="6085529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Arial" charset="0"/>
              </a:rPr>
              <a:t>57 krajów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Schemat blokowy: taśma dziurkowana 9"/>
          <p:cNvSpPr/>
          <p:nvPr/>
        </p:nvSpPr>
        <p:spPr bwMode="auto">
          <a:xfrm rot="5400000">
            <a:off x="7113768" y="6085529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Arial" charset="0"/>
              </a:rPr>
              <a:t>65 krajów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60354" y="208731"/>
            <a:ext cx="9572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Matematyka – brak zmian </a:t>
            </a:r>
          </a:p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przy pewnym obniżeniu osiągnięć uczniów w wielu krajach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03560" y="1263155"/>
          <a:ext cx="1584176" cy="5660748"/>
        </p:xfrm>
        <a:graphic>
          <a:graphicData uri="http://schemas.openxmlformats.org/drawingml/2006/table">
            <a:tbl>
              <a:tblPr/>
              <a:tblGrid>
                <a:gridCol w="1072749"/>
                <a:gridCol w="511427"/>
              </a:tblGrid>
              <a:tr h="3111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Finlandia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563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Hongkong-Chiny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Kanada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534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Tajwan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Estonia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Japonia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Nowa Zelandia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527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525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Liechtenstein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Korea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Słowenia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Niemcy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516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Wielka Brytania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515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Czechy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Szwajcaria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Makao-Chiny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Austria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Belgia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Węgry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Szwecja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503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Polska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Chorwacja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493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Łotwa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Słowacja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Hiszpania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488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Litwa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488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Norwegia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487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Luksemburg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486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Rosja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479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Włochy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475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Portugalia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  <a:cs typeface="Times New Roman"/>
                        </a:rPr>
                        <a:t>474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chemat blokowy: taśma dziurkowana 5"/>
          <p:cNvSpPr/>
          <p:nvPr/>
        </p:nvSpPr>
        <p:spPr bwMode="auto">
          <a:xfrm rot="5400000">
            <a:off x="3827620" y="6246119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Arial" charset="0"/>
              </a:rPr>
              <a:t>57 krajów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75328" y="1351739"/>
          <a:ext cx="1584176" cy="5503014"/>
        </p:xfrm>
        <a:graphic>
          <a:graphicData uri="http://schemas.openxmlformats.org/drawingml/2006/table">
            <a:tbl>
              <a:tblPr/>
              <a:tblGrid>
                <a:gridCol w="1072749"/>
                <a:gridCol w="511427"/>
              </a:tblGrid>
              <a:tr h="3111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Szanghaj-Chiny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575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Finlandia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554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Hongkong-Chiny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Singapur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Japonia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Korea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Nowa Zelandia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Kanada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Estonia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527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Tajwan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Niemcy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Lichtenstein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Szwajcaria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Wielka Brytania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514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Słowenia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Makao-Chiny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511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Polska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Belgia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507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Węgry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503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Stany Zjednoczone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502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Czechy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Norwegia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499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Islandia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Szwecja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Austria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</a:t>
                      </a:r>
                    </a:p>
                  </a:txBody>
                  <a:tcPr marL="2535" marR="2535" marT="253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Łotwa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494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Portugalia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493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Litwa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491</a:t>
                      </a:r>
                      <a:endParaRPr lang="pl-PL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Słowacja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490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Włochy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489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Hiszpania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488</a:t>
                      </a:r>
                      <a:endParaRPr lang="pl-P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chemat blokowy: taśma dziurkowana 7"/>
          <p:cNvSpPr/>
          <p:nvPr/>
        </p:nvSpPr>
        <p:spPr bwMode="auto">
          <a:xfrm rot="5400000">
            <a:off x="6399388" y="6228405"/>
            <a:ext cx="482352" cy="2016224"/>
          </a:xfrm>
          <a:prstGeom prst="flowChartPunchedTape">
            <a:avLst/>
          </a:prstGeom>
          <a:solidFill>
            <a:srgbClr val="92ADC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Arial" charset="0"/>
              </a:rPr>
              <a:t>65 krajów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85752" y="208731"/>
            <a:ext cx="10061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Rozumowanie w naukach przyrodniczych </a:t>
            </a:r>
          </a:p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poprawa między 2006 a 2009  – powyżej średniej OECD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274602" y="1065987"/>
          <a:ext cx="1014419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03230" y="208731"/>
            <a:ext cx="9501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Główny sukces Polski to zmniejszanie odsetka uczniów osiągających najsłabsze wyniki</a:t>
            </a:r>
            <a:endParaRPr lang="pl-PL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989246" y="1280301"/>
            <a:ext cx="5143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Czytanie i interpretacja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060420" y="2494747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Calibri" pitchFamily="34" charset="0"/>
                <a:cs typeface="Calibri" pitchFamily="34" charset="0"/>
              </a:rPr>
              <a:t>Poziom odniesienia w programie „Kształcenie i Szkolenie 2020” (15%)</a:t>
            </a:r>
            <a:endParaRPr lang="pl-PL" sz="200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Łącznik prosty ze strzałką 11"/>
          <p:cNvCxnSpPr/>
          <p:nvPr/>
        </p:nvCxnSpPr>
        <p:spPr bwMode="auto">
          <a:xfrm rot="5400000">
            <a:off x="988982" y="3352003"/>
            <a:ext cx="571504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274602" y="1065987"/>
          <a:ext cx="1014419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774668" y="280169"/>
            <a:ext cx="9501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Odsetek uczniów osiągających najsłabsze wyniki jest jednym </a:t>
            </a:r>
            <a:b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 najniższych w Unii Europejskiej</a:t>
            </a:r>
            <a:endParaRPr lang="pl-PL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989246" y="1280301"/>
            <a:ext cx="5143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Rozumowanie w naukach przyrodniczych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 bwMode="auto">
          <a:xfrm rot="5400000">
            <a:off x="988982" y="3352003"/>
            <a:ext cx="57150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 smtClean="0"/>
              <a:t>Standardy/wskazówki do SIWZ</a:t>
            </a:r>
          </a:p>
          <a:p>
            <a:pPr>
              <a:buAutoNum type="arabicPeriod"/>
            </a:pPr>
            <a:r>
              <a:rPr lang="pl-PL" dirty="0" smtClean="0"/>
              <a:t>Regulaminy dot. Zamówień publicznych</a:t>
            </a:r>
          </a:p>
          <a:p>
            <a:pPr>
              <a:buAutoNum type="arabicPeriod"/>
            </a:pPr>
            <a:r>
              <a:rPr lang="pl-PL" dirty="0" smtClean="0"/>
              <a:t>Współpraca </a:t>
            </a:r>
            <a:r>
              <a:rPr lang="pl-PL" dirty="0" err="1" smtClean="0"/>
              <a:t>międzyzespołowa</a:t>
            </a:r>
            <a:r>
              <a:rPr lang="pl-PL" dirty="0" smtClean="0"/>
              <a:t>/szkolenia</a:t>
            </a:r>
          </a:p>
          <a:p>
            <a:pPr>
              <a:buAutoNum type="arabicPeriod"/>
            </a:pPr>
            <a:r>
              <a:rPr lang="pl-PL" dirty="0" smtClean="0"/>
              <a:t>Planowanie prac: zespół analityczno-informatyczny, prawnicy</a:t>
            </a:r>
          </a:p>
          <a:p>
            <a:pPr>
              <a:buAutoNum type="arabicPeriod"/>
            </a:pPr>
            <a:r>
              <a:rPr lang="pl-PL" dirty="0" smtClean="0"/>
              <a:t>Eksperci banku światowego</a:t>
            </a:r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2988"/>
            <a:endParaRPr kumimoji="0" lang="pl-PL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274602" y="1065987"/>
          <a:ext cx="1014419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846106" y="351607"/>
            <a:ext cx="9572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Wyzwaniem pozostaje zmniejszanie liczby uczniów osiągających słabe wyniki w matematyce</a:t>
            </a:r>
            <a:endParaRPr lang="pl-PL" sz="2800" b="1" dirty="0" smtClean="0">
              <a:latin typeface="Calibri" pitchFamily="34" charset="0"/>
              <a:cs typeface="Calibri" pitchFamily="34" charset="0"/>
            </a:endParaRPr>
          </a:p>
          <a:p>
            <a:endParaRPr lang="pl-PL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203692" y="1280301"/>
            <a:ext cx="3500462" cy="42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matematyka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060420" y="2494747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Calibri" pitchFamily="34" charset="0"/>
                <a:cs typeface="Calibri" pitchFamily="34" charset="0"/>
              </a:rPr>
              <a:t>Poziom odniesienia w programie „Kształcenie i Szkolenie 2020” (15%)</a:t>
            </a:r>
            <a:endParaRPr lang="pl-PL" sz="200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Łącznik prosty ze strzałką 11"/>
          <p:cNvCxnSpPr/>
          <p:nvPr/>
        </p:nvCxnSpPr>
        <p:spPr bwMode="auto">
          <a:xfrm rot="5400000">
            <a:off x="953263" y="3459160"/>
            <a:ext cx="571504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 bwMode="auto">
          <a:xfrm>
            <a:off x="0" y="0"/>
            <a:ext cx="10693400" cy="67810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17544" y="2268463"/>
            <a:ext cx="9001188" cy="346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powiązanie wielkości środków finansowych przekazywanych władzom lokalnym z </a:t>
            </a:r>
            <a:r>
              <a:rPr lang="pl-PL" sz="2400" b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liczbą uczniów</a:t>
            </a:r>
            <a:r>
              <a:rPr lang="pl-PL" sz="240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l-PL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zmiana 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struktury szkolnictwa </a:t>
            </a: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wprowadzenie 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gimnazjów </a:t>
            </a:r>
            <a:b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wydłużenie o rok powszechnej edukacji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reforma programowa – </a:t>
            </a:r>
            <a:r>
              <a:rPr lang="pl-PL" sz="24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(podstawa programowa - </a:t>
            </a:r>
            <a:r>
              <a:rPr lang="pl-PL" sz="24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core</a:t>
            </a:r>
            <a:r>
              <a:rPr lang="pl-PL" sz="24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curriculum)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wprowadzenie 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systemu egzaminów zewnętrznych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racjonalizacja sieci szkolnej, zwłaszcza na obszarach wiejskich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modernizacja wyposażenia szkół, szczególnie w zakresie nowych technologii informacyjnych i komunikacyjnych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17544" y="280169"/>
            <a:ext cx="9286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Przeprowadzenie badań PISA 2000 r. zbiegło się w czasie </a:t>
            </a:r>
            <a:b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 wprowadzaniem kompleksowych reform systemu edukacji </a:t>
            </a:r>
          </a:p>
          <a:p>
            <a:endParaRPr lang="pl-PL" sz="28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Reformy 1999 :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1754</Words>
  <Application>Microsoft Office PowerPoint</Application>
  <PresentationFormat>Niestandardowy</PresentationFormat>
  <Paragraphs>908</Paragraphs>
  <Slides>26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Projekt niestandardowy</vt:lpstr>
      <vt:lpstr>Wyniki badania PISA 2000-2009 w Polsce  Zmiany i wyzwania na przyszłość</vt:lpstr>
      <vt:lpstr>Slajd 2</vt:lpstr>
      <vt:lpstr>Agenda</vt:lpstr>
      <vt:lpstr>Agenda</vt:lpstr>
      <vt:lpstr>Agenda</vt:lpstr>
      <vt:lpstr>Agenda</vt:lpstr>
      <vt:lpstr>Agenda</vt:lpstr>
      <vt:lpstr>Agenda</vt:lpstr>
      <vt:lpstr>Slajd 9</vt:lpstr>
      <vt:lpstr>Slajd 10</vt:lpstr>
      <vt:lpstr>Slajd 11</vt:lpstr>
      <vt:lpstr>Slajd 12</vt:lpstr>
      <vt:lpstr>Slajd 13</vt:lpstr>
      <vt:lpstr>Slajd 14</vt:lpstr>
      <vt:lpstr>Agenda</vt:lpstr>
      <vt:lpstr>Agenda</vt:lpstr>
      <vt:lpstr>Na zmianach w latach 2000-2009 najbardziej zyskali uczniowie zasadniczych szkół zawodowych</vt:lpstr>
      <vt:lpstr>Selekcja na progu szkoły ponadgimnazjalnej wciąż jest problemem  – w zasadniczym szkołach zawodowych koncentrują się najsłabsi uczniowie nie mający podstawowych umiejętności mierzonych w badaniu PISA</vt:lpstr>
      <vt:lpstr>Agenda</vt:lpstr>
      <vt:lpstr>Agenda</vt:lpstr>
      <vt:lpstr>Agenda</vt:lpstr>
      <vt:lpstr>Slajd 22</vt:lpstr>
      <vt:lpstr>Agenda</vt:lpstr>
      <vt:lpstr>Agenda</vt:lpstr>
      <vt:lpstr>Slajd 25</vt:lpstr>
      <vt:lpstr>Za następnych 9 lat  Szkoła, której nauczyciele dyskutują ze sobą i wspólnie rozwiązują konkretne problemy  Uniwersytety, które są otwarte na potrzeby  szkoły i nauczycieli, i które współpracują z wieloma szkołami  Obie instytucje przygotowują do uczenia się przez całe życie (LLL) i są jego ośrodkami dla lokalnych społeczności </vt:lpstr>
    </vt:vector>
  </TitlesOfParts>
  <Company>Hel południowy :)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pecio</dc:creator>
  <cp:lastModifiedBy>Jacek Staniszewski</cp:lastModifiedBy>
  <cp:revision>214</cp:revision>
  <dcterms:created xsi:type="dcterms:W3CDTF">2010-09-09T12:52:25Z</dcterms:created>
  <dcterms:modified xsi:type="dcterms:W3CDTF">2011-02-16T11:47:05Z</dcterms:modified>
</cp:coreProperties>
</file>